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8288000" cy="10287000"/>
  <p:notesSz cx="6858000" cy="9144000"/>
  <p:embeddedFontLst>
    <p:embeddedFont>
      <p:font typeface="Century Gothic Paneuropean Bold" charset="1" panose="020B0702020202020204"/>
      <p:regular r:id="rId62"/>
    </p:embeddedFont>
    <p:embeddedFont>
      <p:font typeface="Cormorant Garamond Bold Italics" charset="1" panose="00000800000000000000"/>
      <p:regular r:id="rId63"/>
    </p:embeddedFont>
    <p:embeddedFont>
      <p:font typeface="Quicksand Bold" charset="1" panose="00000000000000000000"/>
      <p:regular r:id="rId64"/>
    </p:embeddedFont>
    <p:embeddedFont>
      <p:font typeface="Canva Sans Bold" charset="1" panose="020B0803030501040103"/>
      <p:regular r:id="rId65"/>
    </p:embeddedFont>
    <p:embeddedFont>
      <p:font typeface="Quicksand" charset="1" panose="00000000000000000000"/>
      <p:regular r:id="rId66"/>
    </p:embeddedFont>
    <p:embeddedFont>
      <p:font typeface="Klein Bold" charset="1" panose="02000503060000020004"/>
      <p:regular r:id="rId67"/>
    </p:embeddedFont>
    <p:embeddedFont>
      <p:font typeface="Overpass" charset="1" panose="00000500000000000000"/>
      <p:regular r:id="rId68"/>
    </p:embeddedFont>
    <p:embeddedFont>
      <p:font typeface="Ruda Bold" charset="1" panose="020000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media/image4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jpeg" Type="http://schemas.openxmlformats.org/officeDocument/2006/relationships/image"/><Relationship Id="rId4" Target="../media/image48.jpeg" Type="http://schemas.openxmlformats.org/officeDocument/2006/relationships/image"/><Relationship Id="rId5" Target="../media/image49.jpeg" Type="http://schemas.openxmlformats.org/officeDocument/2006/relationships/image"/><Relationship Id="rId6" Target="../media/image50.jpeg" Type="http://schemas.openxmlformats.org/officeDocument/2006/relationships/image"/><Relationship Id="rId7" Target="../media/image5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1.jpeg" Type="http://schemas.openxmlformats.org/officeDocument/2006/relationships/image"/><Relationship Id="rId4" Target="../media/image53.jpeg" Type="http://schemas.openxmlformats.org/officeDocument/2006/relationships/image"/><Relationship Id="rId5" Target="../media/image54.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VAGlpGtQhfg.mp4" Type="http://schemas.openxmlformats.org/officeDocument/2006/relationships/video"/><Relationship Id="rId4" Target="../media/VAGlpGtQhfg.mp4" Type="http://schemas.microsoft.com/office/2007/relationships/media"/></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000995" y="1845760"/>
            <a:ext cx="6595479" cy="65954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8519514" y="2301068"/>
            <a:ext cx="1248971" cy="1248971"/>
          </a:xfrm>
          <a:custGeom>
            <a:avLst/>
            <a:gdLst/>
            <a:ahLst/>
            <a:cxnLst/>
            <a:rect r="r" b="b" t="t" l="l"/>
            <a:pathLst>
              <a:path h="1248971" w="1248971">
                <a:moveTo>
                  <a:pt x="0" y="0"/>
                </a:moveTo>
                <a:lnTo>
                  <a:pt x="1248972" y="0"/>
                </a:lnTo>
                <a:lnTo>
                  <a:pt x="1248972" y="1248971"/>
                </a:lnTo>
                <a:lnTo>
                  <a:pt x="0" y="12489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7923161" y="8528621"/>
            <a:ext cx="729679" cy="72967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504045" y="0"/>
            <a:ext cx="3679109" cy="2448280"/>
          </a:xfrm>
          <a:custGeom>
            <a:avLst/>
            <a:gdLst/>
            <a:ahLst/>
            <a:cxnLst/>
            <a:rect r="r" b="b" t="t" l="l"/>
            <a:pathLst>
              <a:path h="2448280" w="3679109">
                <a:moveTo>
                  <a:pt x="0" y="0"/>
                </a:moveTo>
                <a:lnTo>
                  <a:pt x="3679109" y="0"/>
                </a:lnTo>
                <a:lnTo>
                  <a:pt x="3679109" y="2448280"/>
                </a:lnTo>
                <a:lnTo>
                  <a:pt x="0" y="2448280"/>
                </a:lnTo>
                <a:lnTo>
                  <a:pt x="0" y="0"/>
                </a:lnTo>
                <a:close/>
              </a:path>
            </a:pathLst>
          </a:custGeom>
          <a:blipFill>
            <a:blip r:embed="rId5"/>
            <a:stretch>
              <a:fillRect l="0" t="0" r="0" b="0"/>
            </a:stretch>
          </a:blipFill>
        </p:spPr>
      </p:sp>
      <p:sp>
        <p:nvSpPr>
          <p:cNvPr name="TextBox 17" id="17"/>
          <p:cNvSpPr txBox="true"/>
          <p:nvPr/>
        </p:nvSpPr>
        <p:spPr>
          <a:xfrm rot="0">
            <a:off x="2617807" y="3772274"/>
            <a:ext cx="13361856" cy="4759589"/>
          </a:xfrm>
          <a:prstGeom prst="rect">
            <a:avLst/>
          </a:prstGeom>
        </p:spPr>
        <p:txBody>
          <a:bodyPr anchor="t" rtlCol="false" tIns="0" lIns="0" bIns="0" rIns="0">
            <a:spAutoFit/>
          </a:bodyPr>
          <a:lstStyle/>
          <a:p>
            <a:pPr algn="ctr">
              <a:lnSpc>
                <a:spcPts val="19060"/>
              </a:lnSpc>
              <a:spcBef>
                <a:spcPct val="0"/>
              </a:spcBef>
            </a:pPr>
            <a:r>
              <a:rPr lang="en-US" b="true" sz="13614">
                <a:solidFill>
                  <a:srgbClr val="FFFFFF"/>
                </a:solidFill>
                <a:latin typeface="Century Gothic Paneuropean Bold"/>
                <a:ea typeface="Century Gothic Paneuropean Bold"/>
                <a:cs typeface="Century Gothic Paneuropean Bold"/>
                <a:sym typeface="Century Gothic Paneuropean Bold"/>
              </a:rPr>
              <a:t>JOBIFY</a:t>
            </a:r>
          </a:p>
          <a:p>
            <a:pPr algn="ctr">
              <a:lnSpc>
                <a:spcPts val="1906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6761" y="2456695"/>
            <a:ext cx="5385764" cy="6426664"/>
            <a:chOff x="0" y="0"/>
            <a:chExt cx="1418473" cy="1692619"/>
          </a:xfrm>
        </p:grpSpPr>
        <p:sp>
          <p:nvSpPr>
            <p:cNvPr name="Freeform 12" id="12"/>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3" id="13"/>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4" id="14"/>
          <p:cNvGrpSpPr/>
          <p:nvPr/>
        </p:nvGrpSpPr>
        <p:grpSpPr>
          <a:xfrm rot="0">
            <a:off x="6451118" y="2456695"/>
            <a:ext cx="5385764" cy="6426664"/>
            <a:chOff x="0" y="0"/>
            <a:chExt cx="1418473" cy="1692619"/>
          </a:xfrm>
        </p:grpSpPr>
        <p:sp>
          <p:nvSpPr>
            <p:cNvPr name="Freeform 15" id="15"/>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16" id="16"/>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7" id="17"/>
          <p:cNvGrpSpPr/>
          <p:nvPr/>
        </p:nvGrpSpPr>
        <p:grpSpPr>
          <a:xfrm rot="0">
            <a:off x="12015475" y="2456695"/>
            <a:ext cx="5385764" cy="6426664"/>
            <a:chOff x="0" y="0"/>
            <a:chExt cx="1418473" cy="1692619"/>
          </a:xfrm>
        </p:grpSpPr>
        <p:sp>
          <p:nvSpPr>
            <p:cNvPr name="Freeform 18" id="18"/>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9" id="19"/>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TextBox 20" id="20"/>
          <p:cNvSpPr txBox="true"/>
          <p:nvPr/>
        </p:nvSpPr>
        <p:spPr>
          <a:xfrm rot="0">
            <a:off x="6488471" y="3724884"/>
            <a:ext cx="4777739" cy="4166870"/>
          </a:xfrm>
          <a:prstGeom prst="rect">
            <a:avLst/>
          </a:prstGeom>
        </p:spPr>
        <p:txBody>
          <a:bodyPr anchor="t" rtlCol="false" tIns="0" lIns="0" bIns="0" rIns="0">
            <a:spAutoFit/>
          </a:bodyPr>
          <a:lstStyle/>
          <a:p>
            <a:pPr algn="l" marL="600203" indent="-300101" lvl="1">
              <a:lnSpc>
                <a:spcPts val="4726"/>
              </a:lnSpc>
              <a:buFont typeface="Arial"/>
              <a:buChar char="•"/>
            </a:pPr>
            <a:r>
              <a:rPr lang="en-US" b="true" sz="2780">
                <a:solidFill>
                  <a:srgbClr val="000000"/>
                </a:solidFill>
                <a:latin typeface="Quicksand Bold"/>
                <a:ea typeface="Quicksand Bold"/>
                <a:cs typeface="Quicksand Bold"/>
                <a:sym typeface="Quicksand Bold"/>
              </a:rPr>
              <a:t> Streamlines the job application process by allowing users to save and apply to multiple jobs with just a few clicks, saving valuable time.</a:t>
            </a:r>
          </a:p>
        </p:txBody>
      </p:sp>
      <p:sp>
        <p:nvSpPr>
          <p:cNvPr name="TextBox 21" id="21"/>
          <p:cNvSpPr txBox="true"/>
          <p:nvPr/>
        </p:nvSpPr>
        <p:spPr>
          <a:xfrm rot="0">
            <a:off x="1258171" y="3386926"/>
            <a:ext cx="4953311" cy="5281384"/>
          </a:xfrm>
          <a:prstGeom prst="rect">
            <a:avLst/>
          </a:prstGeom>
        </p:spPr>
        <p:txBody>
          <a:bodyPr anchor="t" rtlCol="false" tIns="0" lIns="0" bIns="0" rIns="0">
            <a:spAutoFit/>
          </a:bodyPr>
          <a:lstStyle/>
          <a:p>
            <a:pPr algn="l" marL="599900" indent="-299950" lvl="1">
              <a:lnSpc>
                <a:spcPts val="4723"/>
              </a:lnSpc>
              <a:buFont typeface="Arial"/>
              <a:buChar char="•"/>
            </a:pPr>
            <a:r>
              <a:rPr lang="en-US" b="true" sz="2778">
                <a:solidFill>
                  <a:srgbClr val="000000"/>
                </a:solidFill>
                <a:latin typeface="Quicksand Bold"/>
                <a:ea typeface="Quicksand Bold"/>
                <a:cs typeface="Quicksand Bold"/>
                <a:sym typeface="Quicksand Bold"/>
              </a:rPr>
              <a:t> With features like resume building tips, interview preparation, and job-seeking strategies, Jobify ensures that users are not just applying for jobs but are ready to succeed in them.</a:t>
            </a:r>
          </a:p>
        </p:txBody>
      </p:sp>
      <p:sp>
        <p:nvSpPr>
          <p:cNvPr name="TextBox 22" id="22"/>
          <p:cNvSpPr txBox="true"/>
          <p:nvPr/>
        </p:nvSpPr>
        <p:spPr>
          <a:xfrm rot="0">
            <a:off x="1386585" y="2420456"/>
            <a:ext cx="5101887" cy="1109345"/>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Enhancing Career Readiness</a:t>
            </a:r>
          </a:p>
        </p:txBody>
      </p:sp>
      <p:sp>
        <p:nvSpPr>
          <p:cNvPr name="TextBox 23" id="23"/>
          <p:cNvSpPr txBox="true"/>
          <p:nvPr/>
        </p:nvSpPr>
        <p:spPr>
          <a:xfrm rot="0">
            <a:off x="6734995" y="2622863"/>
            <a:ext cx="5101887" cy="1109345"/>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Improved Job Search Efficiency</a:t>
            </a:r>
          </a:p>
        </p:txBody>
      </p:sp>
      <p:sp>
        <p:nvSpPr>
          <p:cNvPr name="TextBox 24" id="24"/>
          <p:cNvSpPr txBox="true"/>
          <p:nvPr/>
        </p:nvSpPr>
        <p:spPr>
          <a:xfrm rot="0">
            <a:off x="12026170" y="3815250"/>
            <a:ext cx="5385764" cy="3566681"/>
          </a:xfrm>
          <a:prstGeom prst="rect">
            <a:avLst/>
          </a:prstGeom>
        </p:spPr>
        <p:txBody>
          <a:bodyPr anchor="t" rtlCol="false" tIns="0" lIns="0" bIns="0" rIns="0">
            <a:spAutoFit/>
          </a:bodyPr>
          <a:lstStyle/>
          <a:p>
            <a:pPr algn="l" marL="600591" indent="-300296" lvl="1">
              <a:lnSpc>
                <a:spcPts val="4729"/>
              </a:lnSpc>
              <a:buFont typeface="Arial"/>
              <a:buChar char="•"/>
            </a:pPr>
            <a:r>
              <a:rPr lang="en-US" b="true" sz="2781">
                <a:solidFill>
                  <a:srgbClr val="000000"/>
                </a:solidFill>
                <a:latin typeface="Quicksand Bold"/>
                <a:ea typeface="Quicksand Bold"/>
                <a:cs typeface="Quicksand Bold"/>
                <a:sym typeface="Quicksand Bold"/>
              </a:rPr>
              <a:t> Offers listings for part-time roles and internships, which are ideal for students and fresh graduates looking to gain experience and build their resumes. </a:t>
            </a:r>
          </a:p>
        </p:txBody>
      </p:sp>
      <p:sp>
        <p:nvSpPr>
          <p:cNvPr name="TextBox 25" id="25"/>
          <p:cNvSpPr txBox="true"/>
          <p:nvPr/>
        </p:nvSpPr>
        <p:spPr>
          <a:xfrm rot="0">
            <a:off x="12303607" y="2641913"/>
            <a:ext cx="4830890" cy="109029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F4662"/>
                </a:solidFill>
                <a:latin typeface="Quicksand Bold"/>
                <a:ea typeface="Quicksand Bold"/>
                <a:cs typeface="Quicksand Bold"/>
                <a:sym typeface="Quicksand Bold"/>
              </a:rPr>
              <a:t>Part-Time and Internship Opportunities</a:t>
            </a:r>
          </a:p>
        </p:txBody>
      </p:sp>
      <p:sp>
        <p:nvSpPr>
          <p:cNvPr name="TextBox 26" id="26"/>
          <p:cNvSpPr txBox="true"/>
          <p:nvPr/>
        </p:nvSpPr>
        <p:spPr>
          <a:xfrm rot="0">
            <a:off x="886761" y="453800"/>
            <a:ext cx="10007743"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a:t>
            </a:r>
            <a:r>
              <a:rPr lang="en-US" b="true" sz="5899">
                <a:solidFill>
                  <a:srgbClr val="FFFFFF"/>
                </a:solidFill>
                <a:latin typeface="Canva Sans Bold"/>
                <a:ea typeface="Canva Sans Bold"/>
                <a:cs typeface="Canva Sans Bold"/>
                <a:sym typeface="Canva Sans Bold"/>
              </a:rPr>
              <a:t>Importance of Jobify con.</a:t>
            </a:r>
          </a:p>
        </p:txBody>
      </p:sp>
      <p:sp>
        <p:nvSpPr>
          <p:cNvPr name="Freeform 27" id="27"/>
          <p:cNvSpPr/>
          <p:nvPr/>
        </p:nvSpPr>
        <p:spPr>
          <a:xfrm flipH="false" flipV="false" rot="0">
            <a:off x="434085" y="9883388"/>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6761" y="2456695"/>
            <a:ext cx="5385764" cy="6426664"/>
            <a:chOff x="0" y="0"/>
            <a:chExt cx="1418473" cy="1692619"/>
          </a:xfrm>
        </p:grpSpPr>
        <p:sp>
          <p:nvSpPr>
            <p:cNvPr name="Freeform 12" id="12"/>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3" id="13"/>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4" id="14"/>
          <p:cNvGrpSpPr/>
          <p:nvPr/>
        </p:nvGrpSpPr>
        <p:grpSpPr>
          <a:xfrm rot="0">
            <a:off x="6451118" y="2456695"/>
            <a:ext cx="5385764" cy="6426664"/>
            <a:chOff x="0" y="0"/>
            <a:chExt cx="1418473" cy="1692619"/>
          </a:xfrm>
        </p:grpSpPr>
        <p:sp>
          <p:nvSpPr>
            <p:cNvPr name="Freeform 15" id="15"/>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16" id="16"/>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7" id="17"/>
          <p:cNvGrpSpPr/>
          <p:nvPr/>
        </p:nvGrpSpPr>
        <p:grpSpPr>
          <a:xfrm rot="0">
            <a:off x="12015475" y="2456695"/>
            <a:ext cx="5385764" cy="6426664"/>
            <a:chOff x="0" y="0"/>
            <a:chExt cx="1418473" cy="1692619"/>
          </a:xfrm>
        </p:grpSpPr>
        <p:sp>
          <p:nvSpPr>
            <p:cNvPr name="Freeform 18" id="18"/>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9" id="19"/>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TextBox 20" id="20"/>
          <p:cNvSpPr txBox="true"/>
          <p:nvPr/>
        </p:nvSpPr>
        <p:spPr>
          <a:xfrm rot="0">
            <a:off x="6762867" y="3986969"/>
            <a:ext cx="4411596" cy="4691046"/>
          </a:xfrm>
          <a:prstGeom prst="rect">
            <a:avLst/>
          </a:prstGeom>
        </p:spPr>
        <p:txBody>
          <a:bodyPr anchor="t" rtlCol="false" tIns="0" lIns="0" bIns="0" rIns="0">
            <a:spAutoFit/>
          </a:bodyPr>
          <a:lstStyle/>
          <a:p>
            <a:pPr algn="l" marL="599179" indent="-299590" lvl="1">
              <a:lnSpc>
                <a:spcPts val="4717"/>
              </a:lnSpc>
              <a:buFont typeface="Arial"/>
              <a:buChar char="•"/>
            </a:pPr>
            <a:r>
              <a:rPr lang="en-US" b="true" sz="2775">
                <a:solidFill>
                  <a:srgbClr val="000000"/>
                </a:solidFill>
                <a:latin typeface="Quicksand Bold"/>
                <a:ea typeface="Quicksand Bold"/>
                <a:cs typeface="Quicksand Bold"/>
                <a:sym typeface="Quicksand Bold"/>
              </a:rPr>
              <a:t>Jobify uses AI to analyze resumes, match them with job descriptions, and help users tailor their CVs to increase their chances with employers.</a:t>
            </a:r>
          </a:p>
        </p:txBody>
      </p:sp>
      <p:sp>
        <p:nvSpPr>
          <p:cNvPr name="TextBox 21" id="21"/>
          <p:cNvSpPr txBox="true"/>
          <p:nvPr/>
        </p:nvSpPr>
        <p:spPr>
          <a:xfrm rot="0">
            <a:off x="886761" y="3991600"/>
            <a:ext cx="5386700" cy="4166870"/>
          </a:xfrm>
          <a:prstGeom prst="rect">
            <a:avLst/>
          </a:prstGeom>
        </p:spPr>
        <p:txBody>
          <a:bodyPr anchor="t" rtlCol="false" tIns="0" lIns="0" bIns="0" rIns="0">
            <a:spAutoFit/>
          </a:bodyPr>
          <a:lstStyle/>
          <a:p>
            <a:pPr algn="l" marL="600203" indent="-300101" lvl="1">
              <a:lnSpc>
                <a:spcPts val="4726"/>
              </a:lnSpc>
              <a:buFont typeface="Arial"/>
              <a:buChar char="•"/>
            </a:pPr>
            <a:r>
              <a:rPr lang="en-US" b="true" sz="2780">
                <a:solidFill>
                  <a:srgbClr val="000000"/>
                </a:solidFill>
                <a:latin typeface="Quicksand Bold"/>
                <a:ea typeface="Quicksand Bold"/>
                <a:cs typeface="Quicksand Bold"/>
                <a:sym typeface="Quicksand Bold"/>
              </a:rPr>
              <a:t> Jobify offers users access to analytics on their job search activity, providing insights on application success rates and engagement with job listings. </a:t>
            </a:r>
          </a:p>
        </p:txBody>
      </p:sp>
      <p:sp>
        <p:nvSpPr>
          <p:cNvPr name="TextBox 22" id="22"/>
          <p:cNvSpPr txBox="true"/>
          <p:nvPr/>
        </p:nvSpPr>
        <p:spPr>
          <a:xfrm rot="0">
            <a:off x="1258171" y="3030148"/>
            <a:ext cx="5101887" cy="547370"/>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Job Search Analytics</a:t>
            </a:r>
          </a:p>
        </p:txBody>
      </p:sp>
      <p:sp>
        <p:nvSpPr>
          <p:cNvPr name="TextBox 23" id="23"/>
          <p:cNvSpPr txBox="true"/>
          <p:nvPr/>
        </p:nvSpPr>
        <p:spPr>
          <a:xfrm rot="0">
            <a:off x="6941460" y="2739907"/>
            <a:ext cx="5074014" cy="1103649"/>
          </a:xfrm>
          <a:prstGeom prst="rect">
            <a:avLst/>
          </a:prstGeom>
        </p:spPr>
        <p:txBody>
          <a:bodyPr anchor="t" rtlCol="false" tIns="0" lIns="0" bIns="0" rIns="0">
            <a:spAutoFit/>
          </a:bodyPr>
          <a:lstStyle/>
          <a:p>
            <a:pPr algn="l" marL="0" indent="0" lvl="0">
              <a:lnSpc>
                <a:spcPts val="4455"/>
              </a:lnSpc>
              <a:spcBef>
                <a:spcPct val="0"/>
              </a:spcBef>
            </a:pPr>
            <a:r>
              <a:rPr lang="en-US" b="true" sz="3182">
                <a:solidFill>
                  <a:srgbClr val="0F4662"/>
                </a:solidFill>
                <a:latin typeface="Quicksand Bold"/>
                <a:ea typeface="Quicksand Bold"/>
                <a:cs typeface="Quicksand Bold"/>
                <a:sym typeface="Quicksand Bold"/>
              </a:rPr>
              <a:t>Optimizing Resume Validity</a:t>
            </a:r>
          </a:p>
        </p:txBody>
      </p:sp>
      <p:sp>
        <p:nvSpPr>
          <p:cNvPr name="TextBox 24" id="24"/>
          <p:cNvSpPr txBox="true"/>
          <p:nvPr/>
        </p:nvSpPr>
        <p:spPr>
          <a:xfrm rot="0">
            <a:off x="12015475" y="3986969"/>
            <a:ext cx="5385764" cy="3566795"/>
          </a:xfrm>
          <a:prstGeom prst="rect">
            <a:avLst/>
          </a:prstGeom>
        </p:spPr>
        <p:txBody>
          <a:bodyPr anchor="t" rtlCol="false" tIns="0" lIns="0" bIns="0" rIns="0">
            <a:spAutoFit/>
          </a:bodyPr>
          <a:lstStyle/>
          <a:p>
            <a:pPr algn="l" marL="600203" indent="-300101" lvl="1">
              <a:lnSpc>
                <a:spcPts val="4726"/>
              </a:lnSpc>
              <a:buFont typeface="Arial"/>
              <a:buChar char="•"/>
            </a:pPr>
            <a:r>
              <a:rPr lang="en-US" b="true" sz="2780">
                <a:solidFill>
                  <a:srgbClr val="000000"/>
                </a:solidFill>
                <a:latin typeface="Quicksand Bold"/>
                <a:ea typeface="Quicksand Bold"/>
                <a:cs typeface="Quicksand Bold"/>
                <a:sym typeface="Quicksand Bold"/>
              </a:rPr>
              <a:t>The chatbot can ask   users about their skills, qualifications, and preferences, and then suggest relevant job openings in real time.</a:t>
            </a:r>
          </a:p>
        </p:txBody>
      </p:sp>
      <p:sp>
        <p:nvSpPr>
          <p:cNvPr name="TextBox 25" id="25"/>
          <p:cNvSpPr txBox="true"/>
          <p:nvPr/>
        </p:nvSpPr>
        <p:spPr>
          <a:xfrm rot="0">
            <a:off x="12303607" y="2749432"/>
            <a:ext cx="4498272" cy="1118327"/>
          </a:xfrm>
          <a:prstGeom prst="rect">
            <a:avLst/>
          </a:prstGeom>
        </p:spPr>
        <p:txBody>
          <a:bodyPr anchor="t" rtlCol="false" tIns="0" lIns="0" bIns="0" rIns="0">
            <a:spAutoFit/>
          </a:bodyPr>
          <a:lstStyle/>
          <a:p>
            <a:pPr algn="l" marL="0" indent="0" lvl="0">
              <a:lnSpc>
                <a:spcPts val="4509"/>
              </a:lnSpc>
              <a:spcBef>
                <a:spcPct val="0"/>
              </a:spcBef>
            </a:pPr>
            <a:r>
              <a:rPr lang="en-US" b="true" sz="3221">
                <a:solidFill>
                  <a:srgbClr val="0F4662"/>
                </a:solidFill>
                <a:latin typeface="Quicksand Bold"/>
                <a:ea typeface="Quicksand Bold"/>
                <a:cs typeface="Quicksand Bold"/>
                <a:sym typeface="Quicksand Bold"/>
              </a:rPr>
              <a:t>Job Recommendations</a:t>
            </a:r>
          </a:p>
        </p:txBody>
      </p:sp>
      <p:sp>
        <p:nvSpPr>
          <p:cNvPr name="Freeform 26" id="26"/>
          <p:cNvSpPr/>
          <p:nvPr/>
        </p:nvSpPr>
        <p:spPr>
          <a:xfrm flipH="false" flipV="false" rot="0">
            <a:off x="434085" y="9883388"/>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886761" y="453800"/>
            <a:ext cx="10007743"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a:t>
            </a:r>
            <a:r>
              <a:rPr lang="en-US" b="true" sz="5899">
                <a:solidFill>
                  <a:srgbClr val="FFFFFF"/>
                </a:solidFill>
                <a:latin typeface="Canva Sans Bold"/>
                <a:ea typeface="Canva Sans Bold"/>
                <a:cs typeface="Canva Sans Bold"/>
                <a:sym typeface="Canva Sans Bold"/>
              </a:rPr>
              <a:t>Importance of Jobify con.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405455" y="3918649"/>
            <a:ext cx="14517706" cy="2211577"/>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 Problem Statement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495636" y="3074040"/>
            <a:ext cx="11151041" cy="116649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Many job platforms have complex search functionalities that confuse users. </a:t>
            </a:r>
          </a:p>
        </p:txBody>
      </p:sp>
      <p:sp>
        <p:nvSpPr>
          <p:cNvPr name="TextBox 8" id="8"/>
          <p:cNvSpPr txBox="true"/>
          <p:nvPr/>
        </p:nvSpPr>
        <p:spPr>
          <a:xfrm rot="0">
            <a:off x="6615813" y="7820978"/>
            <a:ext cx="11030864"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Existing platforms often lack filters for entry-level positions, making it difficult for beginners to find roles that match their skill level.</a:t>
            </a:r>
          </a:p>
        </p:txBody>
      </p:sp>
      <p:sp>
        <p:nvSpPr>
          <p:cNvPr name="TextBox 9" id="9"/>
          <p:cNvSpPr txBox="true"/>
          <p:nvPr/>
        </p:nvSpPr>
        <p:spPr>
          <a:xfrm rot="0">
            <a:off x="6650505" y="5153977"/>
            <a:ext cx="11151041"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Many job platforms focus primarily on experienced professionals, leaving fresh graduates and entry-level job seekers with few tailored opportunities.</a:t>
            </a:r>
          </a:p>
        </p:txBody>
      </p:sp>
      <p:sp>
        <p:nvSpPr>
          <p:cNvPr name="TextBox 10" id="10"/>
          <p:cNvSpPr txBox="true"/>
          <p:nvPr/>
        </p:nvSpPr>
        <p:spPr>
          <a:xfrm rot="0">
            <a:off x="6650505" y="2209891"/>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 Lack of User-Centric Search:</a:t>
            </a:r>
          </a:p>
        </p:txBody>
      </p:sp>
      <p:sp>
        <p:nvSpPr>
          <p:cNvPr name="TextBox 11" id="11"/>
          <p:cNvSpPr txBox="true"/>
          <p:nvPr/>
        </p:nvSpPr>
        <p:spPr>
          <a:xfrm rot="0">
            <a:off x="6650505" y="7068502"/>
            <a:ext cx="8606683" cy="644526"/>
          </a:xfrm>
          <a:prstGeom prst="rect">
            <a:avLst/>
          </a:prstGeom>
        </p:spPr>
        <p:txBody>
          <a:bodyPr anchor="t" rtlCol="false" tIns="0" lIns="0" bIns="0" rIns="0">
            <a:spAutoFit/>
          </a:bodyPr>
          <a:lstStyle/>
          <a:p>
            <a:pPr algn="l" marL="0" indent="0" lvl="0">
              <a:lnSpc>
                <a:spcPts val="5439"/>
              </a:lnSpc>
            </a:pPr>
            <a:r>
              <a:rPr lang="en-US" b="true" sz="3199">
                <a:solidFill>
                  <a:srgbClr val="FFFFFF"/>
                </a:solidFill>
                <a:latin typeface="Quicksand Bold"/>
                <a:ea typeface="Quicksand Bold"/>
                <a:cs typeface="Quicksand Bold"/>
                <a:sym typeface="Quicksand Bold"/>
              </a:rPr>
              <a:t> Lack of Beginner-Friendly Job Filters:</a:t>
            </a:r>
          </a:p>
        </p:txBody>
      </p:sp>
      <p:sp>
        <p:nvSpPr>
          <p:cNvPr name="TextBox 12" id="12"/>
          <p:cNvSpPr txBox="true"/>
          <p:nvPr/>
        </p:nvSpPr>
        <p:spPr>
          <a:xfrm rot="0">
            <a:off x="6650505" y="4426590"/>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Limited Opportunities for Fresh Graduates:</a:t>
            </a:r>
          </a:p>
        </p:txBody>
      </p:sp>
      <p:sp>
        <p:nvSpPr>
          <p:cNvPr name="AutoShape 13" id="13"/>
          <p:cNvSpPr/>
          <p:nvPr/>
        </p:nvSpPr>
        <p:spPr>
          <a:xfrm>
            <a:off x="8726848" y="1800176"/>
            <a:ext cx="6492240" cy="0"/>
          </a:xfrm>
          <a:prstGeom prst="line">
            <a:avLst/>
          </a:prstGeom>
          <a:ln cap="flat" w="76200">
            <a:solidFill>
              <a:srgbClr val="FFFFFF"/>
            </a:solidFill>
            <a:prstDash val="solid"/>
            <a:headEnd type="none" len="sm" w="sm"/>
            <a:tailEnd type="none" len="sm" w="sm"/>
          </a:ln>
        </p:spPr>
      </p:sp>
      <p:sp>
        <p:nvSpPr>
          <p:cNvPr name="TextBox 14" id="14"/>
          <p:cNvSpPr txBox="true"/>
          <p:nvPr/>
        </p:nvSpPr>
        <p:spPr>
          <a:xfrm rot="0">
            <a:off x="6650505" y="556577"/>
            <a:ext cx="11637495"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Understand the Challenge and issue that face jobify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525651" y="2946243"/>
            <a:ext cx="11151041" cy="116649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A significant portion of job seekers uses mobile devices, yet some platforms are not fully optimized for mobile use.</a:t>
            </a:r>
          </a:p>
        </p:txBody>
      </p:sp>
      <p:sp>
        <p:nvSpPr>
          <p:cNvPr name="TextBox 8" id="8"/>
          <p:cNvSpPr txBox="true"/>
          <p:nvPr/>
        </p:nvSpPr>
        <p:spPr>
          <a:xfrm rot="0">
            <a:off x="6699794" y="7759065"/>
            <a:ext cx="11030864"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There is a lack of features like career advice, interview preparation, or resume-building tools designed for fresh graduates .</a:t>
            </a:r>
          </a:p>
        </p:txBody>
      </p:sp>
      <p:sp>
        <p:nvSpPr>
          <p:cNvPr name="TextBox 9" id="9"/>
          <p:cNvSpPr txBox="true"/>
          <p:nvPr/>
        </p:nvSpPr>
        <p:spPr>
          <a:xfrm rot="0">
            <a:off x="6525651" y="5215890"/>
            <a:ext cx="11151041"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Few platforms highlight internships, training programs, or mentorship opportunities that can help beginners gain experience.</a:t>
            </a:r>
          </a:p>
        </p:txBody>
      </p:sp>
      <p:sp>
        <p:nvSpPr>
          <p:cNvPr name="TextBox 10" id="10"/>
          <p:cNvSpPr txBox="true"/>
          <p:nvPr/>
        </p:nvSpPr>
        <p:spPr>
          <a:xfrm rot="0">
            <a:off x="6819972" y="2095913"/>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 Mobile Responsiveness Issues:</a:t>
            </a:r>
          </a:p>
        </p:txBody>
      </p:sp>
      <p:sp>
        <p:nvSpPr>
          <p:cNvPr name="TextBox 11" id="11"/>
          <p:cNvSpPr txBox="true"/>
          <p:nvPr/>
        </p:nvSpPr>
        <p:spPr>
          <a:xfrm rot="0">
            <a:off x="6819972" y="7012049"/>
            <a:ext cx="8606683" cy="644526"/>
          </a:xfrm>
          <a:prstGeom prst="rect">
            <a:avLst/>
          </a:prstGeom>
        </p:spPr>
        <p:txBody>
          <a:bodyPr anchor="t" rtlCol="false" tIns="0" lIns="0" bIns="0" rIns="0">
            <a:spAutoFit/>
          </a:bodyPr>
          <a:lstStyle/>
          <a:p>
            <a:pPr algn="l" marL="0" indent="0" lvl="0">
              <a:lnSpc>
                <a:spcPts val="5439"/>
              </a:lnSpc>
            </a:pPr>
            <a:r>
              <a:rPr lang="en-US" b="true" sz="3199">
                <a:solidFill>
                  <a:srgbClr val="FFFFFF"/>
                </a:solidFill>
                <a:latin typeface="Quicksand Bold"/>
                <a:ea typeface="Quicksand Bold"/>
                <a:cs typeface="Quicksand Bold"/>
                <a:sym typeface="Quicksand Bold"/>
              </a:rPr>
              <a:t> No Guidance for Career Starters:</a:t>
            </a:r>
          </a:p>
        </p:txBody>
      </p:sp>
      <p:sp>
        <p:nvSpPr>
          <p:cNvPr name="TextBox 12" id="12"/>
          <p:cNvSpPr txBox="true"/>
          <p:nvPr/>
        </p:nvSpPr>
        <p:spPr>
          <a:xfrm rot="0">
            <a:off x="6819972" y="4337593"/>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Neglect of Mentorship or Internship Roles:</a:t>
            </a:r>
          </a:p>
        </p:txBody>
      </p:sp>
      <p:sp>
        <p:nvSpPr>
          <p:cNvPr name="AutoShape 13" id="13"/>
          <p:cNvSpPr/>
          <p:nvPr/>
        </p:nvSpPr>
        <p:spPr>
          <a:xfrm>
            <a:off x="8909017" y="1862089"/>
            <a:ext cx="6492240" cy="0"/>
          </a:xfrm>
          <a:prstGeom prst="line">
            <a:avLst/>
          </a:prstGeom>
          <a:ln cap="flat" w="76200">
            <a:solidFill>
              <a:srgbClr val="FFFFFF"/>
            </a:solidFill>
            <a:prstDash val="solid"/>
            <a:headEnd type="none" len="sm" w="sm"/>
            <a:tailEnd type="none" len="sm" w="sm"/>
          </a:ln>
        </p:spPr>
      </p:sp>
      <p:sp>
        <p:nvSpPr>
          <p:cNvPr name="TextBox 14" id="14"/>
          <p:cNvSpPr txBox="true"/>
          <p:nvPr/>
        </p:nvSpPr>
        <p:spPr>
          <a:xfrm rot="0">
            <a:off x="6699794" y="618490"/>
            <a:ext cx="11883594"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Understand the Challenge and issue that face jobify con.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537164" y="2886390"/>
            <a:ext cx="11151041"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Many platforms don’t prioritize flexible job opportunities like remote or part-time roles that fresh graduates might prefer while starting out.</a:t>
            </a:r>
          </a:p>
        </p:txBody>
      </p:sp>
      <p:sp>
        <p:nvSpPr>
          <p:cNvPr name="TextBox 8" id="8"/>
          <p:cNvSpPr txBox="true"/>
          <p:nvPr/>
        </p:nvSpPr>
        <p:spPr>
          <a:xfrm rot="0">
            <a:off x="6736457" y="7720715"/>
            <a:ext cx="11030864"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A few platforms have dedicated sections for interview preparation, covering both technical and behavioral aspects.</a:t>
            </a:r>
          </a:p>
        </p:txBody>
      </p:sp>
      <p:sp>
        <p:nvSpPr>
          <p:cNvPr name="TextBox 9" id="9"/>
          <p:cNvSpPr txBox="true"/>
          <p:nvPr/>
        </p:nvSpPr>
        <p:spPr>
          <a:xfrm rot="0">
            <a:off x="6616280" y="5623945"/>
            <a:ext cx="11151041" cy="116649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Beginners often find existing job platforms difficult to navigate due to cluttered layouts and non-intuitive designs.</a:t>
            </a:r>
          </a:p>
        </p:txBody>
      </p:sp>
      <p:sp>
        <p:nvSpPr>
          <p:cNvPr name="TextBox 10" id="10"/>
          <p:cNvSpPr txBox="true"/>
          <p:nvPr/>
        </p:nvSpPr>
        <p:spPr>
          <a:xfrm rot="0">
            <a:off x="6856635" y="2178930"/>
            <a:ext cx="10368440" cy="654781"/>
          </a:xfrm>
          <a:prstGeom prst="rect">
            <a:avLst/>
          </a:prstGeom>
        </p:spPr>
        <p:txBody>
          <a:bodyPr anchor="t" rtlCol="false" tIns="0" lIns="0" bIns="0" rIns="0">
            <a:spAutoFit/>
          </a:bodyPr>
          <a:lstStyle/>
          <a:p>
            <a:pPr algn="l" marL="0" indent="0" lvl="0">
              <a:lnSpc>
                <a:spcPts val="5675"/>
              </a:lnSpc>
            </a:pPr>
            <a:r>
              <a:rPr lang="en-US" b="true" sz="3338">
                <a:solidFill>
                  <a:srgbClr val="FFFFFF"/>
                </a:solidFill>
                <a:latin typeface="Quicksand Bold"/>
                <a:ea typeface="Quicksand Bold"/>
                <a:cs typeface="Quicksand Bold"/>
                <a:sym typeface="Quicksand Bold"/>
              </a:rPr>
              <a:t> Few Remote or Part-Time Options for Beginners:</a:t>
            </a:r>
          </a:p>
        </p:txBody>
      </p:sp>
      <p:sp>
        <p:nvSpPr>
          <p:cNvPr name="TextBox 11" id="11"/>
          <p:cNvSpPr txBox="true"/>
          <p:nvPr/>
        </p:nvSpPr>
        <p:spPr>
          <a:xfrm rot="0">
            <a:off x="6856635" y="6923789"/>
            <a:ext cx="11798718" cy="644526"/>
          </a:xfrm>
          <a:prstGeom prst="rect">
            <a:avLst/>
          </a:prstGeom>
        </p:spPr>
        <p:txBody>
          <a:bodyPr anchor="t" rtlCol="false" tIns="0" lIns="0" bIns="0" rIns="0">
            <a:spAutoFit/>
          </a:bodyPr>
          <a:lstStyle/>
          <a:p>
            <a:pPr algn="l" marL="0" indent="0" lvl="0">
              <a:lnSpc>
                <a:spcPts val="5439"/>
              </a:lnSpc>
            </a:pPr>
            <a:r>
              <a:rPr lang="en-US" b="true" sz="3199">
                <a:solidFill>
                  <a:srgbClr val="FFFFFF"/>
                </a:solidFill>
                <a:latin typeface="Quicksand Bold"/>
                <a:ea typeface="Quicksand Bold"/>
                <a:cs typeface="Quicksand Bold"/>
                <a:sym typeface="Quicksand Bold"/>
              </a:rPr>
              <a:t> Platforms Offering Comprehensive Interview Preparation:</a:t>
            </a:r>
          </a:p>
        </p:txBody>
      </p:sp>
      <p:sp>
        <p:nvSpPr>
          <p:cNvPr name="TextBox 12" id="12"/>
          <p:cNvSpPr txBox="true"/>
          <p:nvPr/>
        </p:nvSpPr>
        <p:spPr>
          <a:xfrm rot="0">
            <a:off x="6856635" y="4705639"/>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 Overwhelming and Complex Interfaces:</a:t>
            </a:r>
          </a:p>
        </p:txBody>
      </p:sp>
      <p:sp>
        <p:nvSpPr>
          <p:cNvPr name="AutoShape 13" id="13"/>
          <p:cNvSpPr/>
          <p:nvPr/>
        </p:nvSpPr>
        <p:spPr>
          <a:xfrm>
            <a:off x="9005769" y="1843289"/>
            <a:ext cx="6492240" cy="0"/>
          </a:xfrm>
          <a:prstGeom prst="line">
            <a:avLst/>
          </a:prstGeom>
          <a:ln cap="flat" w="76200">
            <a:solidFill>
              <a:srgbClr val="FFFFFF"/>
            </a:solidFill>
            <a:prstDash val="solid"/>
            <a:headEnd type="none" len="sm" w="sm"/>
            <a:tailEnd type="none" len="sm" w="sm"/>
          </a:ln>
        </p:spPr>
      </p:sp>
      <p:sp>
        <p:nvSpPr>
          <p:cNvPr name="TextBox 14" id="14"/>
          <p:cNvSpPr txBox="true"/>
          <p:nvPr/>
        </p:nvSpPr>
        <p:spPr>
          <a:xfrm rot="0">
            <a:off x="6736457" y="656840"/>
            <a:ext cx="11883594"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Understand the Challenge and issue that face jobify con.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602571" y="3918649"/>
            <a:ext cx="14517706" cy="2211577"/>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Problem Solutions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334413" y="3346651"/>
            <a:ext cx="11151041"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Jobify offers an intuitive and user-friendly search interface with simplified functionalities. Instead of overwhelming users with complex options.</a:t>
            </a:r>
          </a:p>
        </p:txBody>
      </p:sp>
      <p:sp>
        <p:nvSpPr>
          <p:cNvPr name="TextBox 8" id="8"/>
          <p:cNvSpPr txBox="true"/>
          <p:nvPr/>
        </p:nvSpPr>
        <p:spPr>
          <a:xfrm rot="0">
            <a:off x="6334413" y="8109884"/>
            <a:ext cx="11030864" cy="116649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 Jobify makes it easier for beginners to discover suitable opportunities without wasting time on irrelevant listings.</a:t>
            </a:r>
          </a:p>
        </p:txBody>
      </p:sp>
      <p:sp>
        <p:nvSpPr>
          <p:cNvPr name="TextBox 9" id="9"/>
          <p:cNvSpPr txBox="true"/>
          <p:nvPr/>
        </p:nvSpPr>
        <p:spPr>
          <a:xfrm rot="0">
            <a:off x="6334413" y="5690603"/>
            <a:ext cx="11517318"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Jobify focuses on fresh graduates by offering internships, mentorships, and tailored opportunities to help them gain experience and start their careers.</a:t>
            </a:r>
          </a:p>
        </p:txBody>
      </p:sp>
      <p:sp>
        <p:nvSpPr>
          <p:cNvPr name="TextBox 10" id="10"/>
          <p:cNvSpPr txBox="true"/>
          <p:nvPr/>
        </p:nvSpPr>
        <p:spPr>
          <a:xfrm rot="0">
            <a:off x="6454591" y="2696368"/>
            <a:ext cx="10368440"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 User-Centric Search:</a:t>
            </a:r>
          </a:p>
        </p:txBody>
      </p:sp>
      <p:sp>
        <p:nvSpPr>
          <p:cNvPr name="TextBox 11" id="11"/>
          <p:cNvSpPr txBox="true"/>
          <p:nvPr/>
        </p:nvSpPr>
        <p:spPr>
          <a:xfrm rot="0">
            <a:off x="6622632" y="7395508"/>
            <a:ext cx="11798718"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Beginner-Friendly Job Filters:</a:t>
            </a:r>
          </a:p>
        </p:txBody>
      </p:sp>
      <p:sp>
        <p:nvSpPr>
          <p:cNvPr name="TextBox 12" id="12"/>
          <p:cNvSpPr txBox="true"/>
          <p:nvPr/>
        </p:nvSpPr>
        <p:spPr>
          <a:xfrm rot="0">
            <a:off x="6489282" y="5070677"/>
            <a:ext cx="8606683"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 Opportunities for Fresh Graduates: </a:t>
            </a:r>
          </a:p>
        </p:txBody>
      </p:sp>
      <p:sp>
        <p:nvSpPr>
          <p:cNvPr name="AutoShape 13" id="13"/>
          <p:cNvSpPr/>
          <p:nvPr/>
        </p:nvSpPr>
        <p:spPr>
          <a:xfrm>
            <a:off x="8603725" y="2484552"/>
            <a:ext cx="6492240" cy="0"/>
          </a:xfrm>
          <a:prstGeom prst="line">
            <a:avLst/>
          </a:prstGeom>
          <a:ln cap="flat" w="76200">
            <a:solidFill>
              <a:srgbClr val="FFFFFF"/>
            </a:solidFill>
            <a:prstDash val="solid"/>
            <a:headEnd type="none" len="sm" w="sm"/>
            <a:tailEnd type="none" len="sm" w="sm"/>
          </a:ln>
        </p:spPr>
      </p:sp>
      <p:sp>
        <p:nvSpPr>
          <p:cNvPr name="TextBox 14" id="14"/>
          <p:cNvSpPr txBox="true"/>
          <p:nvPr/>
        </p:nvSpPr>
        <p:spPr>
          <a:xfrm rot="0">
            <a:off x="6201063" y="867746"/>
            <a:ext cx="11883594" cy="13112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Here we explored and try to innovative solutions to overcome the challenge that faces our platform jobify.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489282" y="1821279"/>
            <a:ext cx="11216397" cy="176657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Jobify has fully optimized its platform for mobile devices, recognizing that a significant portion of job seekers browse and apply for jobs on their phones.</a:t>
            </a:r>
          </a:p>
        </p:txBody>
      </p:sp>
      <p:sp>
        <p:nvSpPr>
          <p:cNvPr name="TextBox 8" id="8"/>
          <p:cNvSpPr txBox="true"/>
          <p:nvPr/>
        </p:nvSpPr>
        <p:spPr>
          <a:xfrm rot="0">
            <a:off x="6422020" y="6858632"/>
            <a:ext cx="11030864" cy="236664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Jobify understands the unique needs of fresh graduates and offers a variety of career-building tools. These include resume-building assistance, interview preparation resources, and tips for career development.</a:t>
            </a:r>
          </a:p>
        </p:txBody>
      </p:sp>
      <p:sp>
        <p:nvSpPr>
          <p:cNvPr name="TextBox 9" id="9"/>
          <p:cNvSpPr txBox="true"/>
          <p:nvPr/>
        </p:nvSpPr>
        <p:spPr>
          <a:xfrm rot="0">
            <a:off x="6489282" y="4613976"/>
            <a:ext cx="11517318" cy="116649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Jobify added opportunities for mentorship and internship, that can help them build experience and expand their experience.</a:t>
            </a:r>
          </a:p>
        </p:txBody>
      </p:sp>
      <p:sp>
        <p:nvSpPr>
          <p:cNvPr name="TextBox 10" id="10"/>
          <p:cNvSpPr txBox="true"/>
          <p:nvPr/>
        </p:nvSpPr>
        <p:spPr>
          <a:xfrm rot="0">
            <a:off x="6489282" y="918848"/>
            <a:ext cx="10368440"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Mobile Responsiveness:</a:t>
            </a:r>
          </a:p>
        </p:txBody>
      </p:sp>
      <p:sp>
        <p:nvSpPr>
          <p:cNvPr name="TextBox 11" id="11"/>
          <p:cNvSpPr txBox="true"/>
          <p:nvPr/>
        </p:nvSpPr>
        <p:spPr>
          <a:xfrm rot="0">
            <a:off x="6489282" y="5985507"/>
            <a:ext cx="11798718" cy="644526"/>
          </a:xfrm>
          <a:prstGeom prst="rect">
            <a:avLst/>
          </a:prstGeom>
        </p:spPr>
        <p:txBody>
          <a:bodyPr anchor="t" rtlCol="false" tIns="0" lIns="0" bIns="0" rIns="0">
            <a:spAutoFit/>
          </a:bodyPr>
          <a:lstStyle/>
          <a:p>
            <a:pPr algn="l" marL="0" indent="0" lvl="0">
              <a:lnSpc>
                <a:spcPts val="5439"/>
              </a:lnSpc>
            </a:pPr>
            <a:r>
              <a:rPr lang="en-US" b="true" sz="3199">
                <a:solidFill>
                  <a:srgbClr val="FFFFFF"/>
                </a:solidFill>
                <a:latin typeface="Quicksand Bold"/>
                <a:ea typeface="Quicksand Bold"/>
                <a:cs typeface="Quicksand Bold"/>
                <a:sym typeface="Quicksand Bold"/>
              </a:rPr>
              <a:t> Career Guidance for Starters:</a:t>
            </a:r>
          </a:p>
        </p:txBody>
      </p:sp>
      <p:sp>
        <p:nvSpPr>
          <p:cNvPr name="TextBox 12" id="12"/>
          <p:cNvSpPr txBox="true"/>
          <p:nvPr/>
        </p:nvSpPr>
        <p:spPr>
          <a:xfrm rot="0">
            <a:off x="6489282" y="3724245"/>
            <a:ext cx="8606683" cy="625475"/>
          </a:xfrm>
          <a:prstGeom prst="rect">
            <a:avLst/>
          </a:prstGeom>
        </p:spPr>
        <p:txBody>
          <a:bodyPr anchor="t" rtlCol="false" tIns="0" lIns="0" bIns="0" rIns="0">
            <a:spAutoFit/>
          </a:bodyPr>
          <a:lstStyle/>
          <a:p>
            <a:pPr algn="l" marL="0" indent="0" lvl="0">
              <a:lnSpc>
                <a:spcPts val="5440"/>
              </a:lnSpc>
            </a:pPr>
            <a:r>
              <a:rPr lang="en-US" b="true" sz="3200">
                <a:solidFill>
                  <a:srgbClr val="FFFFFF"/>
                </a:solidFill>
                <a:latin typeface="Quicksand Bold"/>
                <a:ea typeface="Quicksand Bold"/>
                <a:cs typeface="Quicksand Bold"/>
                <a:sym typeface="Quicksand Bold"/>
              </a:rPr>
              <a:t> Mentorship and Internship Roles: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269825" y="2537912"/>
            <a:ext cx="11216397" cy="2366521"/>
          </a:xfrm>
          <a:prstGeom prst="rect">
            <a:avLst/>
          </a:prstGeom>
        </p:spPr>
        <p:txBody>
          <a:bodyPr anchor="t" rtlCol="false" tIns="0" lIns="0" bIns="0" rIns="0">
            <a:spAutoFit/>
          </a:bodyPr>
          <a:lstStyle/>
          <a:p>
            <a:pPr algn="just" marL="600624" indent="-300312" lvl="1">
              <a:lnSpc>
                <a:spcPts val="4729"/>
              </a:lnSpc>
              <a:buFont typeface="Arial"/>
              <a:buChar char="•"/>
            </a:pPr>
            <a:r>
              <a:rPr lang="en-US" b="true" sz="2781">
                <a:solidFill>
                  <a:srgbClr val="FFFFFF"/>
                </a:solidFill>
                <a:latin typeface="Quicksand Bold"/>
                <a:ea typeface="Quicksand Bold"/>
                <a:cs typeface="Quicksand Bold"/>
                <a:sym typeface="Quicksand Bold"/>
              </a:rPr>
              <a:t>Jobify recognizes that many beginners, including fresh graduates, prefer flexible work arrangements like remote or part-time roles. To meet this need, the platform hasn’t forget this for these types of jobs.</a:t>
            </a:r>
          </a:p>
        </p:txBody>
      </p:sp>
      <p:sp>
        <p:nvSpPr>
          <p:cNvPr name="TextBox 8" id="8"/>
          <p:cNvSpPr txBox="true"/>
          <p:nvPr/>
        </p:nvSpPr>
        <p:spPr>
          <a:xfrm rot="0">
            <a:off x="6202180" y="5855518"/>
            <a:ext cx="11391979" cy="2366645"/>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To address the issue of overwhelming and complex interfaces, Jobify has streamlined its design to be clean and intuitive. The platform features a straightforward layout with easy-to-navigate categories</a:t>
            </a:r>
          </a:p>
        </p:txBody>
      </p:sp>
      <p:sp>
        <p:nvSpPr>
          <p:cNvPr name="TextBox 9" id="9"/>
          <p:cNvSpPr txBox="true"/>
          <p:nvPr/>
        </p:nvSpPr>
        <p:spPr>
          <a:xfrm rot="0">
            <a:off x="6513052" y="1921962"/>
            <a:ext cx="10368440"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Remote and Part-Time Options:</a:t>
            </a:r>
          </a:p>
        </p:txBody>
      </p:sp>
      <p:sp>
        <p:nvSpPr>
          <p:cNvPr name="TextBox 10" id="10"/>
          <p:cNvSpPr txBox="true"/>
          <p:nvPr/>
        </p:nvSpPr>
        <p:spPr>
          <a:xfrm rot="0">
            <a:off x="6513052" y="5067238"/>
            <a:ext cx="8606683" cy="625475"/>
          </a:xfrm>
          <a:prstGeom prst="rect">
            <a:avLst/>
          </a:prstGeom>
        </p:spPr>
        <p:txBody>
          <a:bodyPr anchor="t" rtlCol="false" tIns="0" lIns="0" bIns="0" rIns="0">
            <a:spAutoFit/>
          </a:bodyPr>
          <a:lstStyle/>
          <a:p>
            <a:pPr algn="just" marL="0" indent="0" lvl="0">
              <a:lnSpc>
                <a:spcPts val="5440"/>
              </a:lnSpc>
            </a:pPr>
            <a:r>
              <a:rPr lang="en-US" b="true" sz="3200">
                <a:solidFill>
                  <a:srgbClr val="FFFFFF"/>
                </a:solidFill>
                <a:latin typeface="Quicksand Bold"/>
                <a:ea typeface="Quicksand Bold"/>
                <a:cs typeface="Quicksand Bold"/>
                <a:sym typeface="Quicksand Bold"/>
              </a:rPr>
              <a:t> Simplified User Interface: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504045" y="0"/>
            <a:ext cx="3679109" cy="2448280"/>
          </a:xfrm>
          <a:custGeom>
            <a:avLst/>
            <a:gdLst/>
            <a:ahLst/>
            <a:cxnLst/>
            <a:rect r="r" b="b" t="t" l="l"/>
            <a:pathLst>
              <a:path h="2448280" w="3679109">
                <a:moveTo>
                  <a:pt x="0" y="0"/>
                </a:moveTo>
                <a:lnTo>
                  <a:pt x="3679109" y="0"/>
                </a:lnTo>
                <a:lnTo>
                  <a:pt x="3679109" y="2448280"/>
                </a:lnTo>
                <a:lnTo>
                  <a:pt x="0" y="2448280"/>
                </a:lnTo>
                <a:lnTo>
                  <a:pt x="0" y="0"/>
                </a:lnTo>
                <a:close/>
              </a:path>
            </a:pathLst>
          </a:custGeom>
          <a:blipFill>
            <a:blip r:embed="rId3"/>
            <a:stretch>
              <a:fillRect l="0" t="0" r="0" b="0"/>
            </a:stretch>
          </a:blipFill>
        </p:spPr>
      </p:sp>
      <p:sp>
        <p:nvSpPr>
          <p:cNvPr name="TextBox 13" id="13"/>
          <p:cNvSpPr txBox="true"/>
          <p:nvPr/>
        </p:nvSpPr>
        <p:spPr>
          <a:xfrm rot="0">
            <a:off x="4666695" y="-17474"/>
            <a:ext cx="9914964" cy="1882797"/>
          </a:xfrm>
          <a:prstGeom prst="rect">
            <a:avLst/>
          </a:prstGeom>
        </p:spPr>
        <p:txBody>
          <a:bodyPr anchor="t" rtlCol="false" tIns="0" lIns="0" bIns="0" rIns="0">
            <a:spAutoFit/>
          </a:bodyPr>
          <a:lstStyle/>
          <a:p>
            <a:pPr algn="l" marL="0" indent="0" lvl="0">
              <a:lnSpc>
                <a:spcPts val="15398"/>
              </a:lnSpc>
              <a:spcBef>
                <a:spcPct val="0"/>
              </a:spcBef>
            </a:pPr>
            <a:r>
              <a:rPr lang="en-US" b="true" sz="10999" i="true">
                <a:solidFill>
                  <a:srgbClr val="FFFFFF"/>
                </a:solidFill>
                <a:latin typeface="Cormorant Garamond Bold Italics"/>
                <a:ea typeface="Cormorant Garamond Bold Italics"/>
                <a:cs typeface="Cormorant Garamond Bold Italics"/>
                <a:sym typeface="Cormorant Garamond Bold Italics"/>
              </a:rPr>
              <a:t>Under Supervision:</a:t>
            </a:r>
          </a:p>
        </p:txBody>
      </p:sp>
      <p:grpSp>
        <p:nvGrpSpPr>
          <p:cNvPr name="Group 14" id="14"/>
          <p:cNvGrpSpPr/>
          <p:nvPr/>
        </p:nvGrpSpPr>
        <p:grpSpPr>
          <a:xfrm rot="0">
            <a:off x="3426650" y="2924488"/>
            <a:ext cx="3152142" cy="3152142"/>
            <a:chOff x="0" y="0"/>
            <a:chExt cx="812800" cy="812800"/>
          </a:xfrm>
        </p:grpSpPr>
        <p:sp>
          <p:nvSpPr>
            <p:cNvPr name="Freeform 15" id="15"/>
            <p:cNvSpPr/>
            <p:nvPr/>
          </p:nvSpPr>
          <p:spPr>
            <a:xfrm flipH="false" flipV="false" rot="-6000">
              <a:off x="-391" y="-391"/>
              <a:ext cx="813582" cy="813582"/>
            </a:xfrm>
            <a:custGeom>
              <a:avLst/>
              <a:gdLst/>
              <a:ahLst/>
              <a:cxnLst/>
              <a:rect r="r" b="b" t="t" l="l"/>
              <a:pathLst>
                <a:path h="813582" w="813582">
                  <a:moveTo>
                    <a:pt x="407500" y="392"/>
                  </a:moveTo>
                  <a:cubicBezTo>
                    <a:pt x="183052" y="0"/>
                    <a:pt x="783" y="181634"/>
                    <a:pt x="392" y="406082"/>
                  </a:cubicBezTo>
                  <a:cubicBezTo>
                    <a:pt x="0" y="630530"/>
                    <a:pt x="181634" y="812799"/>
                    <a:pt x="406082" y="813190"/>
                  </a:cubicBezTo>
                  <a:cubicBezTo>
                    <a:pt x="630530" y="813582"/>
                    <a:pt x="812799" y="631948"/>
                    <a:pt x="813190" y="407500"/>
                  </a:cubicBezTo>
                  <a:cubicBezTo>
                    <a:pt x="813582" y="183052"/>
                    <a:pt x="631948" y="783"/>
                    <a:pt x="407500" y="392"/>
                  </a:cubicBezTo>
                  <a:close/>
                </a:path>
              </a:pathLst>
            </a:custGeom>
            <a:blipFill>
              <a:blip r:embed="rId4"/>
              <a:stretch>
                <a:fillRect l="-85" t="-583" r="-681" b="0"/>
              </a:stretch>
            </a:blipFill>
            <a:ln w="85725" cap="sq">
              <a:solidFill>
                <a:srgbClr val="FAFAF9"/>
              </a:solidFill>
              <a:prstDash val="solid"/>
              <a:miter/>
            </a:ln>
          </p:spPr>
        </p:sp>
      </p:grpSp>
      <p:grpSp>
        <p:nvGrpSpPr>
          <p:cNvPr name="Group 16" id="16"/>
          <p:cNvGrpSpPr/>
          <p:nvPr/>
        </p:nvGrpSpPr>
        <p:grpSpPr>
          <a:xfrm rot="0">
            <a:off x="11681102" y="2924488"/>
            <a:ext cx="3152142" cy="3152142"/>
            <a:chOff x="0" y="0"/>
            <a:chExt cx="812800" cy="812800"/>
          </a:xfrm>
        </p:grpSpPr>
        <p:sp>
          <p:nvSpPr>
            <p:cNvPr name="Freeform 17" id="17"/>
            <p:cNvSpPr/>
            <p:nvPr/>
          </p:nvSpPr>
          <p:spPr>
            <a:xfrm flipH="false" flipV="false" rot="-155999">
              <a:off x="-9763" y="-9763"/>
              <a:ext cx="832327" cy="832327"/>
            </a:xfrm>
            <a:custGeom>
              <a:avLst/>
              <a:gdLst/>
              <a:ahLst/>
              <a:cxnLst/>
              <a:rect r="r" b="b" t="t" l="l"/>
              <a:pathLst>
                <a:path h="832327" w="832327">
                  <a:moveTo>
                    <a:pt x="434599" y="10181"/>
                  </a:moveTo>
                  <a:cubicBezTo>
                    <a:pt x="210381" y="0"/>
                    <a:pt x="20363" y="173510"/>
                    <a:pt x="10181" y="397727"/>
                  </a:cubicBezTo>
                  <a:cubicBezTo>
                    <a:pt x="0" y="621945"/>
                    <a:pt x="173510" y="811963"/>
                    <a:pt x="397727" y="822145"/>
                  </a:cubicBezTo>
                  <a:cubicBezTo>
                    <a:pt x="621945" y="832326"/>
                    <a:pt x="811963" y="658816"/>
                    <a:pt x="822145" y="434599"/>
                  </a:cubicBezTo>
                  <a:cubicBezTo>
                    <a:pt x="832326" y="210381"/>
                    <a:pt x="658816" y="20363"/>
                    <a:pt x="434599" y="10181"/>
                  </a:cubicBezTo>
                  <a:close/>
                </a:path>
              </a:pathLst>
            </a:custGeom>
            <a:blipFill>
              <a:blip r:embed="rId5"/>
              <a:stretch>
                <a:fillRect l="-6535" t="-91044" r="0" b="-43100"/>
              </a:stretch>
            </a:blipFill>
            <a:ln w="85725" cap="sq">
              <a:solidFill>
                <a:srgbClr val="FFFFFF"/>
              </a:solidFill>
              <a:prstDash val="solid"/>
              <a:miter/>
            </a:ln>
          </p:spPr>
        </p:sp>
      </p:grpSp>
      <p:sp>
        <p:nvSpPr>
          <p:cNvPr name="TextBox 18" id="18"/>
          <p:cNvSpPr txBox="true"/>
          <p:nvPr/>
        </p:nvSpPr>
        <p:spPr>
          <a:xfrm rot="0">
            <a:off x="2234902" y="5804504"/>
            <a:ext cx="5971826" cy="1289827"/>
          </a:xfrm>
          <a:prstGeom prst="rect">
            <a:avLst/>
          </a:prstGeom>
        </p:spPr>
        <p:txBody>
          <a:bodyPr anchor="t" rtlCol="false" tIns="0" lIns="0" bIns="0" rIns="0">
            <a:spAutoFit/>
          </a:bodyPr>
          <a:lstStyle/>
          <a:p>
            <a:pPr algn="ctr">
              <a:lnSpc>
                <a:spcPts val="5242"/>
              </a:lnSpc>
            </a:pPr>
          </a:p>
          <a:p>
            <a:pPr algn="ctr" marL="0" indent="0" lvl="0">
              <a:lnSpc>
                <a:spcPts val="5242"/>
              </a:lnSpc>
              <a:spcBef>
                <a:spcPct val="0"/>
              </a:spcBef>
            </a:pPr>
            <a:r>
              <a:rPr lang="en-US" b="true" sz="3744">
                <a:solidFill>
                  <a:srgbClr val="FFFFFF"/>
                </a:solidFill>
                <a:latin typeface="Quicksand Bold"/>
                <a:ea typeface="Quicksand Bold"/>
                <a:cs typeface="Quicksand Bold"/>
                <a:sym typeface="Quicksand Bold"/>
              </a:rPr>
              <a:t>Dr: Safi Ibrahim</a:t>
            </a:r>
          </a:p>
        </p:txBody>
      </p:sp>
      <p:sp>
        <p:nvSpPr>
          <p:cNvPr name="TextBox 19" id="19"/>
          <p:cNvSpPr txBox="true"/>
          <p:nvPr/>
        </p:nvSpPr>
        <p:spPr>
          <a:xfrm rot="0">
            <a:off x="2771993" y="7226300"/>
            <a:ext cx="5017320" cy="415290"/>
          </a:xfrm>
          <a:prstGeom prst="rect">
            <a:avLst/>
          </a:prstGeom>
        </p:spPr>
        <p:txBody>
          <a:bodyPr anchor="t" rtlCol="false" tIns="0" lIns="0" bIns="0" rIns="0">
            <a:spAutoFit/>
          </a:bodyPr>
          <a:lstStyle/>
          <a:p>
            <a:pPr algn="ctr" marL="0" indent="0" lvl="0">
              <a:lnSpc>
                <a:spcPts val="3359"/>
              </a:lnSpc>
              <a:spcBef>
                <a:spcPct val="0"/>
              </a:spcBef>
            </a:pPr>
          </a:p>
        </p:txBody>
      </p:sp>
      <p:sp>
        <p:nvSpPr>
          <p:cNvPr name="TextBox 20" id="20"/>
          <p:cNvSpPr txBox="true"/>
          <p:nvPr/>
        </p:nvSpPr>
        <p:spPr>
          <a:xfrm rot="0">
            <a:off x="2712155" y="7159625"/>
            <a:ext cx="5017320" cy="2098675"/>
          </a:xfrm>
          <a:prstGeom prst="rect">
            <a:avLst/>
          </a:prstGeom>
        </p:spPr>
        <p:txBody>
          <a:bodyPr anchor="t" rtlCol="false" tIns="0" lIns="0" bIns="0" rIns="0">
            <a:spAutoFit/>
          </a:bodyPr>
          <a:lstStyle/>
          <a:p>
            <a:pPr algn="ctr">
              <a:lnSpc>
                <a:spcPts val="4249"/>
              </a:lnSpc>
            </a:pPr>
            <a:r>
              <a:rPr lang="en-US" sz="2499" b="true">
                <a:solidFill>
                  <a:srgbClr val="FFFFFF"/>
                </a:solidFill>
                <a:latin typeface="Quicksand Bold"/>
                <a:ea typeface="Quicksand Bold"/>
                <a:cs typeface="Quicksand Bold"/>
                <a:sym typeface="Quicksand Bold"/>
              </a:rPr>
              <a:t>Professor, Department </a:t>
            </a:r>
          </a:p>
          <a:p>
            <a:pPr algn="ctr">
              <a:lnSpc>
                <a:spcPts val="4249"/>
              </a:lnSpc>
            </a:pPr>
            <a:r>
              <a:rPr lang="en-US" sz="2499" b="true">
                <a:solidFill>
                  <a:srgbClr val="FFFFFF"/>
                </a:solidFill>
                <a:latin typeface="Quicksand Bold"/>
                <a:ea typeface="Quicksand Bold"/>
                <a:cs typeface="Quicksand Bold"/>
                <a:sym typeface="Quicksand Bold"/>
              </a:rPr>
              <a:t>of information technology</a:t>
            </a:r>
          </a:p>
          <a:p>
            <a:pPr algn="ctr">
              <a:lnSpc>
                <a:spcPts val="4249"/>
              </a:lnSpc>
              <a:spcBef>
                <a:spcPct val="0"/>
              </a:spcBef>
            </a:pPr>
            <a:r>
              <a:rPr lang="en-US" b="true" sz="2499">
                <a:solidFill>
                  <a:srgbClr val="FFFFFF"/>
                </a:solidFill>
                <a:latin typeface="Quicksand Bold"/>
                <a:ea typeface="Quicksand Bold"/>
                <a:cs typeface="Quicksand Bold"/>
                <a:sym typeface="Quicksand Bold"/>
              </a:rPr>
              <a:t> at National Egyptian E-learning University (EELU)</a:t>
            </a:r>
          </a:p>
        </p:txBody>
      </p:sp>
      <p:sp>
        <p:nvSpPr>
          <p:cNvPr name="TextBox 21" id="21"/>
          <p:cNvSpPr txBox="true"/>
          <p:nvPr/>
        </p:nvSpPr>
        <p:spPr>
          <a:xfrm rot="0">
            <a:off x="10670613" y="7269545"/>
            <a:ext cx="5765826" cy="3155076"/>
          </a:xfrm>
          <a:prstGeom prst="rect">
            <a:avLst/>
          </a:prstGeom>
        </p:spPr>
        <p:txBody>
          <a:bodyPr anchor="t" rtlCol="false" tIns="0" lIns="0" bIns="0" rIns="0">
            <a:spAutoFit/>
          </a:bodyPr>
          <a:lstStyle/>
          <a:p>
            <a:pPr algn="ctr">
              <a:lnSpc>
                <a:spcPts val="4273"/>
              </a:lnSpc>
              <a:spcBef>
                <a:spcPct val="0"/>
              </a:spcBef>
            </a:pPr>
            <a:r>
              <a:rPr lang="en-US" b="true" sz="2513">
                <a:solidFill>
                  <a:srgbClr val="FFFFFF"/>
                </a:solidFill>
                <a:latin typeface="Quicksand Bold"/>
                <a:ea typeface="Quicksand Bold"/>
                <a:cs typeface="Quicksand Bold"/>
                <a:sym typeface="Quicksand Bold"/>
              </a:rPr>
              <a:t>Teacher Assistant, Department </a:t>
            </a:r>
          </a:p>
          <a:p>
            <a:pPr algn="ctr">
              <a:lnSpc>
                <a:spcPts val="4273"/>
              </a:lnSpc>
              <a:spcBef>
                <a:spcPct val="0"/>
              </a:spcBef>
            </a:pPr>
            <a:r>
              <a:rPr lang="en-US" b="true" sz="2513">
                <a:solidFill>
                  <a:srgbClr val="FFFFFF"/>
                </a:solidFill>
                <a:latin typeface="Quicksand Bold"/>
                <a:ea typeface="Quicksand Bold"/>
                <a:cs typeface="Quicksand Bold"/>
                <a:sym typeface="Quicksand Bold"/>
              </a:rPr>
              <a:t>of information technology at Egytian E-learning University </a:t>
            </a:r>
          </a:p>
          <a:p>
            <a:pPr algn="ctr">
              <a:lnSpc>
                <a:spcPts val="4273"/>
              </a:lnSpc>
              <a:spcBef>
                <a:spcPct val="0"/>
              </a:spcBef>
            </a:pPr>
            <a:r>
              <a:rPr lang="en-US" b="true" sz="2513">
                <a:solidFill>
                  <a:srgbClr val="FFFFFF"/>
                </a:solidFill>
                <a:latin typeface="Quicksand Bold"/>
                <a:ea typeface="Quicksand Bold"/>
                <a:cs typeface="Quicksand Bold"/>
                <a:sym typeface="Quicksand Bold"/>
              </a:rPr>
              <a:t>(EELU)</a:t>
            </a:r>
          </a:p>
          <a:p>
            <a:pPr algn="ctr">
              <a:lnSpc>
                <a:spcPts val="4273"/>
              </a:lnSpc>
              <a:spcBef>
                <a:spcPct val="0"/>
              </a:spcBef>
            </a:pPr>
            <a:r>
              <a:rPr lang="en-US" b="true" sz="2513">
                <a:solidFill>
                  <a:srgbClr val="FFFFFF"/>
                </a:solidFill>
                <a:latin typeface="Quicksand Bold"/>
                <a:ea typeface="Quicksand Bold"/>
                <a:cs typeface="Quicksand Bold"/>
                <a:sym typeface="Quicksand Bold"/>
              </a:rPr>
              <a:t> </a:t>
            </a:r>
          </a:p>
          <a:p>
            <a:pPr algn="ctr">
              <a:lnSpc>
                <a:spcPts val="4273"/>
              </a:lnSpc>
              <a:spcBef>
                <a:spcPct val="0"/>
              </a:spcBef>
            </a:pPr>
            <a:r>
              <a:rPr lang="en-US" b="true" sz="2513">
                <a:solidFill>
                  <a:srgbClr val="FFFFFF"/>
                </a:solidFill>
                <a:latin typeface="Quicksand Bold"/>
                <a:ea typeface="Quicksand Bold"/>
                <a:cs typeface="Quicksand Bold"/>
                <a:sym typeface="Quicksand Bold"/>
              </a:rPr>
              <a:t> </a:t>
            </a:r>
          </a:p>
        </p:txBody>
      </p:sp>
      <p:sp>
        <p:nvSpPr>
          <p:cNvPr name="TextBox 22" id="22"/>
          <p:cNvSpPr txBox="true"/>
          <p:nvPr/>
        </p:nvSpPr>
        <p:spPr>
          <a:xfrm rot="0">
            <a:off x="10567613" y="6565948"/>
            <a:ext cx="5971826" cy="628779"/>
          </a:xfrm>
          <a:prstGeom prst="rect">
            <a:avLst/>
          </a:prstGeom>
        </p:spPr>
        <p:txBody>
          <a:bodyPr anchor="t" rtlCol="false" tIns="0" lIns="0" bIns="0" rIns="0">
            <a:spAutoFit/>
          </a:bodyPr>
          <a:lstStyle/>
          <a:p>
            <a:pPr algn="ctr" marL="0" indent="0" lvl="0">
              <a:lnSpc>
                <a:spcPts val="5242"/>
              </a:lnSpc>
              <a:spcBef>
                <a:spcPct val="0"/>
              </a:spcBef>
            </a:pPr>
            <a:r>
              <a:rPr lang="en-US" b="true" sz="3744">
                <a:solidFill>
                  <a:srgbClr val="FFFFFF"/>
                </a:solidFill>
                <a:latin typeface="Quicksand Bold"/>
                <a:ea typeface="Quicksand Bold"/>
                <a:cs typeface="Quicksand Bold"/>
                <a:sym typeface="Quicksand Bold"/>
              </a:rPr>
              <a:t> </a:t>
            </a:r>
            <a:r>
              <a:rPr lang="en-US" b="true" sz="3744">
                <a:solidFill>
                  <a:srgbClr val="FFFFFF"/>
                </a:solidFill>
                <a:latin typeface="Quicksand Bold"/>
                <a:ea typeface="Quicksand Bold"/>
                <a:cs typeface="Quicksand Bold"/>
                <a:sym typeface="Quicksand Bold"/>
              </a:rPr>
              <a:t>Eng: Rofida Abdehafez</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16136" t="0" r="-16136" b="0"/>
              </a:stretch>
            </a:blipFill>
          </p:spPr>
        </p:sp>
      </p:grpSp>
      <p:sp>
        <p:nvSpPr>
          <p:cNvPr name="TextBox 7" id="7"/>
          <p:cNvSpPr txBox="true"/>
          <p:nvPr/>
        </p:nvSpPr>
        <p:spPr>
          <a:xfrm rot="0">
            <a:off x="6481882" y="3898168"/>
            <a:ext cx="10300796" cy="2966720"/>
          </a:xfrm>
          <a:prstGeom prst="rect">
            <a:avLst/>
          </a:prstGeom>
        </p:spPr>
        <p:txBody>
          <a:bodyPr anchor="t" rtlCol="false" tIns="0" lIns="0" bIns="0" rIns="0">
            <a:spAutoFit/>
          </a:bodyPr>
          <a:lstStyle/>
          <a:p>
            <a:pPr algn="just" marL="600203" indent="-300101" lvl="1">
              <a:lnSpc>
                <a:spcPts val="4726"/>
              </a:lnSpc>
              <a:buFont typeface="Arial"/>
              <a:buChar char="•"/>
            </a:pPr>
            <a:r>
              <a:rPr lang="en-US" b="true" sz="2780">
                <a:solidFill>
                  <a:srgbClr val="FFFFFF"/>
                </a:solidFill>
                <a:latin typeface="Quicksand Bold"/>
                <a:ea typeface="Quicksand Bold"/>
                <a:cs typeface="Quicksand Bold"/>
                <a:sym typeface="Quicksand Bold"/>
              </a:rPr>
              <a:t>Jobify provides a robust interview preparation section that covers both technical and behavioral aspects. This includes mock interview simulations, practice questions, and expert advice to help job seekers feel prepared and confident for interviews. </a:t>
            </a:r>
          </a:p>
        </p:txBody>
      </p:sp>
      <p:sp>
        <p:nvSpPr>
          <p:cNvPr name="TextBox 8" id="8"/>
          <p:cNvSpPr txBox="true"/>
          <p:nvPr/>
        </p:nvSpPr>
        <p:spPr>
          <a:xfrm rot="0">
            <a:off x="6725109" y="3260187"/>
            <a:ext cx="11798718" cy="644526"/>
          </a:xfrm>
          <a:prstGeom prst="rect">
            <a:avLst/>
          </a:prstGeom>
        </p:spPr>
        <p:txBody>
          <a:bodyPr anchor="t" rtlCol="false" tIns="0" lIns="0" bIns="0" rIns="0">
            <a:spAutoFit/>
          </a:bodyPr>
          <a:lstStyle/>
          <a:p>
            <a:pPr algn="just" marL="0" indent="0" lvl="0">
              <a:lnSpc>
                <a:spcPts val="5439"/>
              </a:lnSpc>
            </a:pPr>
            <a:r>
              <a:rPr lang="en-US" b="true" sz="3199">
                <a:solidFill>
                  <a:srgbClr val="FFFFFF"/>
                </a:solidFill>
                <a:latin typeface="Quicksand Bold"/>
                <a:ea typeface="Quicksand Bold"/>
                <a:cs typeface="Quicksand Bold"/>
                <a:sym typeface="Quicksand Bold"/>
              </a:rPr>
              <a:t> Comprehensive Interview Preparation: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860498" y="3918649"/>
            <a:ext cx="14517706" cy="2211577"/>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Requirements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871661"/>
            <a:ext cx="4523126" cy="4496054"/>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User Registration and Authentication </a:t>
            </a:r>
          </a:p>
          <a:p>
            <a:pPr algn="ctr">
              <a:lnSpc>
                <a:spcPts val="3892"/>
              </a:lnSpc>
            </a:pPr>
            <a:r>
              <a:rPr lang="en-US" sz="2780">
                <a:solidFill>
                  <a:srgbClr val="FFFFFF"/>
                </a:solidFill>
                <a:latin typeface="Quicksand"/>
                <a:ea typeface="Quicksand"/>
                <a:cs typeface="Quicksand"/>
                <a:sym typeface="Quicksand"/>
              </a:rPr>
              <a:t>•</a:t>
            </a:r>
            <a:r>
              <a:rPr lang="en-US" sz="2780" b="true">
                <a:solidFill>
                  <a:srgbClr val="FFFFFF"/>
                </a:solidFill>
                <a:latin typeface="Quicksand Bold"/>
                <a:ea typeface="Quicksand Bold"/>
                <a:cs typeface="Quicksand Bold"/>
                <a:sym typeface="Quicksand Bold"/>
              </a:rPr>
              <a:t> Allow users to create accounts and log in using email and password.</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 Implement secure authentication with options for password recovery.</a:t>
            </a:r>
          </a:p>
        </p:txBody>
      </p:sp>
      <p:sp>
        <p:nvSpPr>
          <p:cNvPr name="TextBox 12" id="12"/>
          <p:cNvSpPr txBox="true"/>
          <p:nvPr/>
        </p:nvSpPr>
        <p:spPr>
          <a:xfrm rot="0">
            <a:off x="7028451" y="2871661"/>
            <a:ext cx="4613774" cy="2962529"/>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Search For Jobs </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Provide search functionality with job type or job name (full-time, part-time, remote, freelance) </a:t>
            </a:r>
          </a:p>
        </p:txBody>
      </p:sp>
      <p:sp>
        <p:nvSpPr>
          <p:cNvPr name="TextBox 13" id="13"/>
          <p:cNvSpPr txBox="true"/>
          <p:nvPr/>
        </p:nvSpPr>
        <p:spPr>
          <a:xfrm rot="0">
            <a:off x="13118600" y="2871661"/>
            <a:ext cx="4628364" cy="3524504"/>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Mobile-Responsive Platform</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 Ensure the platform is fully optimized for mobile devices, providing a seamless experience for users on all devices.</a:t>
            </a:r>
          </a:p>
        </p:txBody>
      </p:sp>
      <p:sp>
        <p:nvSpPr>
          <p:cNvPr name="TextBox 14" id="14"/>
          <p:cNvSpPr txBox="true"/>
          <p:nvPr/>
        </p:nvSpPr>
        <p:spPr>
          <a:xfrm rot="0">
            <a:off x="4140128" y="1146882"/>
            <a:ext cx="10007743"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Functional Requirements</a:t>
            </a:r>
          </a:p>
        </p:txBody>
      </p:sp>
      <p:sp>
        <p:nvSpPr>
          <p:cNvPr name="Freeform 15" id="15"/>
          <p:cNvSpPr/>
          <p:nvPr/>
        </p:nvSpPr>
        <p:spPr>
          <a:xfrm flipH="false" flipV="false" rot="0">
            <a:off x="-52494" y="-259349"/>
            <a:ext cx="18288000" cy="10546349"/>
          </a:xfrm>
          <a:custGeom>
            <a:avLst/>
            <a:gdLst/>
            <a:ahLst/>
            <a:cxnLst/>
            <a:rect r="r" b="b" t="t" l="l"/>
            <a:pathLst>
              <a:path h="10546349" w="18288000">
                <a:moveTo>
                  <a:pt x="0" y="0"/>
                </a:moveTo>
                <a:lnTo>
                  <a:pt x="18288000" y="0"/>
                </a:lnTo>
                <a:lnTo>
                  <a:pt x="18288000" y="10546349"/>
                </a:lnTo>
                <a:lnTo>
                  <a:pt x="0" y="10546349"/>
                </a:lnTo>
                <a:lnTo>
                  <a:pt x="0" y="0"/>
                </a:lnTo>
                <a:close/>
              </a:path>
            </a:pathLst>
          </a:custGeom>
          <a:blipFill>
            <a:blip r:embed="rId2">
              <a:alphaModFix amt="13000"/>
            </a:blip>
            <a:stretch>
              <a:fillRect l="0" t="-7723" r="0" b="-7723"/>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87971" y="3024740"/>
            <a:ext cx="4806528" cy="2476754"/>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Career Guidance Tools</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Include features like a resume builder, interview preparation resources, and career advice sections.</a:t>
            </a:r>
          </a:p>
        </p:txBody>
      </p:sp>
      <p:sp>
        <p:nvSpPr>
          <p:cNvPr name="TextBox 12" id="12"/>
          <p:cNvSpPr txBox="true"/>
          <p:nvPr/>
        </p:nvSpPr>
        <p:spPr>
          <a:xfrm rot="0">
            <a:off x="6387972" y="3024740"/>
            <a:ext cx="5240383" cy="3038729"/>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Job Alerts and Notifications</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Provide users with real-time notifications for new job postings that match their preferences.</a:t>
            </a:r>
          </a:p>
        </p:txBody>
      </p:sp>
      <p:sp>
        <p:nvSpPr>
          <p:cNvPr name="TextBox 13" id="13"/>
          <p:cNvSpPr txBox="true"/>
          <p:nvPr/>
        </p:nvSpPr>
        <p:spPr>
          <a:xfrm rot="0">
            <a:off x="12743692" y="3090832"/>
            <a:ext cx="5156337" cy="2962529"/>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Flexible Job Options</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 Highlight remote, part-time, and freelance opportunities, especially for fresh graduates and entry-level seekers. </a:t>
            </a:r>
          </a:p>
        </p:txBody>
      </p:sp>
      <p:sp>
        <p:nvSpPr>
          <p:cNvPr name="TextBox 14" id="14"/>
          <p:cNvSpPr txBox="true"/>
          <p:nvPr/>
        </p:nvSpPr>
        <p:spPr>
          <a:xfrm rot="0">
            <a:off x="3435088" y="1146882"/>
            <a:ext cx="11753272"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Functional Requirements con.</a:t>
            </a:r>
          </a:p>
        </p:txBody>
      </p:sp>
      <p:sp>
        <p:nvSpPr>
          <p:cNvPr name="Freeform 15" id="15"/>
          <p:cNvSpPr/>
          <p:nvPr/>
        </p:nvSpPr>
        <p:spPr>
          <a:xfrm flipH="false" flipV="false" rot="0">
            <a:off x="-52494" y="-259349"/>
            <a:ext cx="18288000" cy="10546349"/>
          </a:xfrm>
          <a:custGeom>
            <a:avLst/>
            <a:gdLst/>
            <a:ahLst/>
            <a:cxnLst/>
            <a:rect r="r" b="b" t="t" l="l"/>
            <a:pathLst>
              <a:path h="10546349" w="18288000">
                <a:moveTo>
                  <a:pt x="0" y="0"/>
                </a:moveTo>
                <a:lnTo>
                  <a:pt x="18288000" y="0"/>
                </a:lnTo>
                <a:lnTo>
                  <a:pt x="18288000" y="10546349"/>
                </a:lnTo>
                <a:lnTo>
                  <a:pt x="0" y="10546349"/>
                </a:lnTo>
                <a:lnTo>
                  <a:pt x="0" y="0"/>
                </a:lnTo>
                <a:close/>
              </a:path>
            </a:pathLst>
          </a:custGeom>
          <a:blipFill>
            <a:blip r:embed="rId2">
              <a:alphaModFix amt="13000"/>
            </a:blip>
            <a:stretch>
              <a:fillRect l="0" t="-7723" r="0" b="-7723"/>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435088" y="1146882"/>
            <a:ext cx="11753272"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Functional Requirements con.</a:t>
            </a:r>
          </a:p>
        </p:txBody>
      </p:sp>
      <p:sp>
        <p:nvSpPr>
          <p:cNvPr name="TextBox 12" id="12"/>
          <p:cNvSpPr txBox="true"/>
          <p:nvPr/>
        </p:nvSpPr>
        <p:spPr>
          <a:xfrm rot="0">
            <a:off x="387971" y="3114548"/>
            <a:ext cx="5255206" cy="2962529"/>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AI-Powered Chatbot </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Implement a chatbot to assist users with job searches, application processes, platform navigation, and career advice.</a:t>
            </a:r>
          </a:p>
        </p:txBody>
      </p:sp>
      <p:sp>
        <p:nvSpPr>
          <p:cNvPr name="TextBox 13" id="13"/>
          <p:cNvSpPr txBox="true"/>
          <p:nvPr/>
        </p:nvSpPr>
        <p:spPr>
          <a:xfrm rot="0">
            <a:off x="6805248" y="2652965"/>
            <a:ext cx="5038776" cy="4923921"/>
          </a:xfrm>
          <a:prstGeom prst="rect">
            <a:avLst/>
          </a:prstGeom>
        </p:spPr>
        <p:txBody>
          <a:bodyPr anchor="t" rtlCol="false" tIns="0" lIns="0" bIns="0" rIns="0">
            <a:spAutoFit/>
          </a:bodyPr>
          <a:lstStyle/>
          <a:p>
            <a:pPr algn="ctr">
              <a:lnSpc>
                <a:spcPts val="4563"/>
              </a:lnSpc>
            </a:pPr>
            <a:r>
              <a:rPr lang="en-US" sz="3259" b="true">
                <a:solidFill>
                  <a:srgbClr val="FFFFFF"/>
                </a:solidFill>
                <a:latin typeface="Quicksand Bold"/>
                <a:ea typeface="Quicksand Bold"/>
                <a:cs typeface="Quicksand Bold"/>
                <a:sym typeface="Quicksand Bold"/>
              </a:rPr>
              <a:t>CV Analyzer</a:t>
            </a:r>
          </a:p>
          <a:p>
            <a:pPr algn="ctr">
              <a:lnSpc>
                <a:spcPts val="3891"/>
              </a:lnSpc>
            </a:pPr>
            <a:r>
              <a:rPr lang="en-US" sz="2779" b="true">
                <a:solidFill>
                  <a:srgbClr val="FFFFFF"/>
                </a:solidFill>
                <a:latin typeface="Quicksand Bold"/>
                <a:ea typeface="Quicksand Bold"/>
                <a:cs typeface="Quicksand Bold"/>
                <a:sym typeface="Quicksand Bold"/>
              </a:rPr>
              <a:t>• Include a CV analysis tool that evaluates users' resumes and provides feedback on structure, keywords, and areas of improvement. </a:t>
            </a:r>
          </a:p>
          <a:p>
            <a:pPr algn="ctr">
              <a:lnSpc>
                <a:spcPts val="3891"/>
              </a:lnSpc>
              <a:spcBef>
                <a:spcPct val="0"/>
              </a:spcBef>
            </a:pPr>
            <a:r>
              <a:rPr lang="en-US" b="true" sz="2779">
                <a:solidFill>
                  <a:srgbClr val="FFFFFF"/>
                </a:solidFill>
                <a:latin typeface="Quicksand Bold"/>
                <a:ea typeface="Quicksand Bold"/>
                <a:cs typeface="Quicksand Bold"/>
                <a:sym typeface="Quicksand Bold"/>
              </a:rPr>
              <a:t>• Suggest tailored job opportunities based on the analyzed resume.</a:t>
            </a:r>
          </a:p>
        </p:txBody>
      </p:sp>
      <p:sp>
        <p:nvSpPr>
          <p:cNvPr name="TextBox 14" id="14"/>
          <p:cNvSpPr txBox="true"/>
          <p:nvPr/>
        </p:nvSpPr>
        <p:spPr>
          <a:xfrm rot="0">
            <a:off x="13006094" y="3114548"/>
            <a:ext cx="4893935" cy="4010279"/>
          </a:xfrm>
          <a:prstGeom prst="rect">
            <a:avLst/>
          </a:prstGeom>
        </p:spPr>
        <p:txBody>
          <a:bodyPr anchor="t" rtlCol="false" tIns="0" lIns="0" bIns="0" rIns="0">
            <a:spAutoFit/>
          </a:bodyPr>
          <a:lstStyle/>
          <a:p>
            <a:pPr algn="ctr">
              <a:lnSpc>
                <a:spcPts val="4480"/>
              </a:lnSpc>
            </a:pPr>
            <a:r>
              <a:rPr lang="en-US" sz="3200" b="true">
                <a:solidFill>
                  <a:srgbClr val="FFFFFF"/>
                </a:solidFill>
                <a:latin typeface="Quicksand Bold"/>
                <a:ea typeface="Quicksand Bold"/>
                <a:cs typeface="Quicksand Bold"/>
                <a:sym typeface="Quicksand Bold"/>
              </a:rPr>
              <a:t>Interview Preparation Section </a:t>
            </a:r>
          </a:p>
          <a:p>
            <a:pPr algn="ctr">
              <a:lnSpc>
                <a:spcPts val="3892"/>
              </a:lnSpc>
              <a:spcBef>
                <a:spcPct val="0"/>
              </a:spcBef>
            </a:pPr>
            <a:r>
              <a:rPr lang="en-US" b="true" sz="2780">
                <a:solidFill>
                  <a:srgbClr val="FFFFFF"/>
                </a:solidFill>
                <a:latin typeface="Quicksand Bold"/>
                <a:ea typeface="Quicksand Bold"/>
                <a:cs typeface="Quicksand Bold"/>
                <a:sym typeface="Quicksand Bold"/>
              </a:rPr>
              <a:t> • Include comprehensive resources for technical and behavioral interview preparation, such as mock interview and practice questions.</a:t>
            </a:r>
          </a:p>
        </p:txBody>
      </p:sp>
      <p:sp>
        <p:nvSpPr>
          <p:cNvPr name="Freeform 15" id="15"/>
          <p:cNvSpPr/>
          <p:nvPr/>
        </p:nvSpPr>
        <p:spPr>
          <a:xfrm flipH="false" flipV="false" rot="0">
            <a:off x="-52494" y="-259349"/>
            <a:ext cx="18288000" cy="10546349"/>
          </a:xfrm>
          <a:custGeom>
            <a:avLst/>
            <a:gdLst/>
            <a:ahLst/>
            <a:cxnLst/>
            <a:rect r="r" b="b" t="t" l="l"/>
            <a:pathLst>
              <a:path h="10546349" w="18288000">
                <a:moveTo>
                  <a:pt x="0" y="0"/>
                </a:moveTo>
                <a:lnTo>
                  <a:pt x="18288000" y="0"/>
                </a:lnTo>
                <a:lnTo>
                  <a:pt x="18288000" y="10546349"/>
                </a:lnTo>
                <a:lnTo>
                  <a:pt x="0" y="10546349"/>
                </a:lnTo>
                <a:lnTo>
                  <a:pt x="0" y="0"/>
                </a:lnTo>
                <a:close/>
              </a:path>
            </a:pathLst>
          </a:custGeom>
          <a:blipFill>
            <a:blip r:embed="rId2">
              <a:alphaModFix amt="13000"/>
            </a:blip>
            <a:stretch>
              <a:fillRect l="0" t="-7723" r="0" b="-7723"/>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4839" y="95573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185591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12" id="12"/>
          <p:cNvGrpSpPr/>
          <p:nvPr/>
        </p:nvGrpSpPr>
        <p:grpSpPr>
          <a:xfrm rot="0">
            <a:off x="13101001" y="1939274"/>
            <a:ext cx="3815249" cy="3942950"/>
            <a:chOff x="0" y="0"/>
            <a:chExt cx="6362700" cy="6575666"/>
          </a:xfrm>
        </p:grpSpPr>
        <p:sp>
          <p:nvSpPr>
            <p:cNvPr name="Freeform 13" id="13"/>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1676" t="0" r="-1676" b="0"/>
              </a:stretch>
            </a:blipFill>
            <a:ln w="95250" cap="sq">
              <a:solidFill>
                <a:srgbClr val="000000"/>
              </a:solidFill>
              <a:prstDash val="solid"/>
              <a:miter/>
            </a:ln>
          </p:spPr>
        </p:sp>
      </p:grpSp>
      <p:grpSp>
        <p:nvGrpSpPr>
          <p:cNvPr name="Group 14" id="14"/>
          <p:cNvGrpSpPr/>
          <p:nvPr/>
        </p:nvGrpSpPr>
        <p:grpSpPr>
          <a:xfrm rot="0">
            <a:off x="7496655" y="1939274"/>
            <a:ext cx="3815249" cy="3942950"/>
            <a:chOff x="0" y="0"/>
            <a:chExt cx="6362700" cy="6575666"/>
          </a:xfrm>
        </p:grpSpPr>
        <p:sp>
          <p:nvSpPr>
            <p:cNvPr name="Freeform 15" id="15"/>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0" t="-2098" r="-5873" b="-8218"/>
              </a:stretch>
            </a:blipFill>
            <a:ln w="95250" cap="sq">
              <a:solidFill>
                <a:srgbClr val="000000"/>
              </a:solidFill>
              <a:prstDash val="solid"/>
              <a:miter/>
            </a:ln>
          </p:spPr>
        </p:sp>
      </p:grpSp>
      <p:grpSp>
        <p:nvGrpSpPr>
          <p:cNvPr name="Group 16" id="16"/>
          <p:cNvGrpSpPr/>
          <p:nvPr/>
        </p:nvGrpSpPr>
        <p:grpSpPr>
          <a:xfrm rot="0">
            <a:off x="1125637" y="1939274"/>
            <a:ext cx="3815249" cy="3942950"/>
            <a:chOff x="0" y="0"/>
            <a:chExt cx="6362700" cy="6575666"/>
          </a:xfrm>
        </p:grpSpPr>
        <p:sp>
          <p:nvSpPr>
            <p:cNvPr name="Freeform 17" id="17"/>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43494" t="0" r="-43494" b="0"/>
              </a:stretch>
            </a:blipFill>
            <a:ln w="95250" cap="sq">
              <a:solidFill>
                <a:srgbClr val="000000"/>
              </a:solidFill>
              <a:prstDash val="solid"/>
              <a:miter/>
            </a:ln>
          </p:spPr>
        </p:sp>
      </p:grpSp>
      <p:sp>
        <p:nvSpPr>
          <p:cNvPr name="TextBox 18" id="18"/>
          <p:cNvSpPr txBox="true"/>
          <p:nvPr/>
        </p:nvSpPr>
        <p:spPr>
          <a:xfrm rot="0">
            <a:off x="1125637" y="6377241"/>
            <a:ext cx="4806528" cy="296252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Performance</a:t>
            </a:r>
          </a:p>
          <a:p>
            <a:pPr algn="l">
              <a:lnSpc>
                <a:spcPts val="3892"/>
              </a:lnSpc>
              <a:spcBef>
                <a:spcPct val="0"/>
              </a:spcBef>
            </a:pPr>
            <a:r>
              <a:rPr lang="en-US" b="true" sz="2780">
                <a:solidFill>
                  <a:srgbClr val="FFFFFF"/>
                </a:solidFill>
                <a:latin typeface="Quicksand Bold"/>
                <a:ea typeface="Quicksand Bold"/>
                <a:cs typeface="Quicksand Bold"/>
                <a:sym typeface="Quicksand Bold"/>
              </a:rPr>
              <a:t>The platform should handle users with minimal latency, and job searches should return results within few seconds.</a:t>
            </a:r>
          </a:p>
        </p:txBody>
      </p:sp>
      <p:sp>
        <p:nvSpPr>
          <p:cNvPr name="TextBox 19" id="19"/>
          <p:cNvSpPr txBox="true"/>
          <p:nvPr/>
        </p:nvSpPr>
        <p:spPr>
          <a:xfrm rot="0">
            <a:off x="13101001" y="6377241"/>
            <a:ext cx="4806528" cy="296252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Security</a:t>
            </a:r>
          </a:p>
          <a:p>
            <a:pPr algn="l">
              <a:lnSpc>
                <a:spcPts val="3892"/>
              </a:lnSpc>
              <a:spcBef>
                <a:spcPct val="0"/>
              </a:spcBef>
            </a:pPr>
            <a:r>
              <a:rPr lang="en-US" b="true" sz="2780">
                <a:solidFill>
                  <a:srgbClr val="FFFFFF"/>
                </a:solidFill>
                <a:latin typeface="Quicksand Bold"/>
                <a:ea typeface="Quicksand Bold"/>
                <a:cs typeface="Quicksand Bold"/>
                <a:sym typeface="Quicksand Bold"/>
              </a:rPr>
              <a:t>Implement robust encryption for user data, secure authentication, and protection against common vulnerabilities </a:t>
            </a:r>
          </a:p>
        </p:txBody>
      </p:sp>
      <p:sp>
        <p:nvSpPr>
          <p:cNvPr name="TextBox 20" id="20"/>
          <p:cNvSpPr txBox="true"/>
          <p:nvPr/>
        </p:nvSpPr>
        <p:spPr>
          <a:xfrm rot="0">
            <a:off x="7496655" y="6377241"/>
            <a:ext cx="4806528" cy="2476754"/>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Scalability</a:t>
            </a:r>
          </a:p>
          <a:p>
            <a:pPr algn="l">
              <a:lnSpc>
                <a:spcPts val="3892"/>
              </a:lnSpc>
              <a:spcBef>
                <a:spcPct val="0"/>
              </a:spcBef>
            </a:pPr>
            <a:r>
              <a:rPr lang="en-US" b="true" sz="2780">
                <a:solidFill>
                  <a:srgbClr val="FFFFFF"/>
                </a:solidFill>
                <a:latin typeface="Quicksand Bold"/>
                <a:ea typeface="Quicksand Bold"/>
                <a:cs typeface="Quicksand Bold"/>
                <a:sym typeface="Quicksand Bold"/>
              </a:rPr>
              <a:t>The system should scale to support growing user traffic and data as the platform expands.</a:t>
            </a:r>
          </a:p>
        </p:txBody>
      </p:sp>
      <p:sp>
        <p:nvSpPr>
          <p:cNvPr name="TextBox 21" id="21"/>
          <p:cNvSpPr txBox="true"/>
          <p:nvPr/>
        </p:nvSpPr>
        <p:spPr>
          <a:xfrm rot="0">
            <a:off x="3724443" y="365107"/>
            <a:ext cx="11753272"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Non Functional Requirements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4839" y="95573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185591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12" id="12"/>
          <p:cNvGrpSpPr/>
          <p:nvPr/>
        </p:nvGrpSpPr>
        <p:grpSpPr>
          <a:xfrm rot="0">
            <a:off x="13101001" y="1939274"/>
            <a:ext cx="3815249" cy="3942950"/>
            <a:chOff x="0" y="0"/>
            <a:chExt cx="6362700" cy="6575666"/>
          </a:xfrm>
        </p:grpSpPr>
        <p:sp>
          <p:nvSpPr>
            <p:cNvPr name="Freeform 13" id="13"/>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53353" t="0" r="-53353" b="0"/>
              </a:stretch>
            </a:blipFill>
            <a:ln w="95250" cap="sq">
              <a:solidFill>
                <a:srgbClr val="000000"/>
              </a:solidFill>
              <a:prstDash val="solid"/>
              <a:miter/>
            </a:ln>
          </p:spPr>
        </p:sp>
      </p:grpSp>
      <p:grpSp>
        <p:nvGrpSpPr>
          <p:cNvPr name="Group 14" id="14"/>
          <p:cNvGrpSpPr/>
          <p:nvPr/>
        </p:nvGrpSpPr>
        <p:grpSpPr>
          <a:xfrm rot="0">
            <a:off x="7496655" y="1939274"/>
            <a:ext cx="3815249" cy="3942950"/>
            <a:chOff x="0" y="0"/>
            <a:chExt cx="6362700" cy="6575666"/>
          </a:xfrm>
        </p:grpSpPr>
        <p:sp>
          <p:nvSpPr>
            <p:cNvPr name="Freeform 15" id="15"/>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l="-1676" t="0" r="-1676" b="0"/>
              </a:stretch>
            </a:blipFill>
            <a:ln w="95250" cap="sq">
              <a:solidFill>
                <a:srgbClr val="000000"/>
              </a:solidFill>
              <a:prstDash val="solid"/>
              <a:miter/>
            </a:ln>
          </p:spPr>
        </p:sp>
      </p:grpSp>
      <p:grpSp>
        <p:nvGrpSpPr>
          <p:cNvPr name="Group 16" id="16"/>
          <p:cNvGrpSpPr/>
          <p:nvPr/>
        </p:nvGrpSpPr>
        <p:grpSpPr>
          <a:xfrm rot="0">
            <a:off x="1125637" y="1939274"/>
            <a:ext cx="3815249" cy="3942950"/>
            <a:chOff x="0" y="0"/>
            <a:chExt cx="6362700" cy="6575666"/>
          </a:xfrm>
        </p:grpSpPr>
        <p:sp>
          <p:nvSpPr>
            <p:cNvPr name="Freeform 17" id="17"/>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43494" t="0" r="-43494" b="0"/>
              </a:stretch>
            </a:blipFill>
            <a:ln w="95250" cap="sq">
              <a:solidFill>
                <a:srgbClr val="000000"/>
              </a:solidFill>
              <a:prstDash val="solid"/>
              <a:miter/>
            </a:ln>
          </p:spPr>
        </p:sp>
      </p:grpSp>
      <p:sp>
        <p:nvSpPr>
          <p:cNvPr name="TextBox 18" id="18"/>
          <p:cNvSpPr txBox="true"/>
          <p:nvPr/>
        </p:nvSpPr>
        <p:spPr>
          <a:xfrm rot="0">
            <a:off x="3724443" y="365107"/>
            <a:ext cx="11753272"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Non Functional Requirements </a:t>
            </a:r>
          </a:p>
        </p:txBody>
      </p:sp>
      <p:sp>
        <p:nvSpPr>
          <p:cNvPr name="TextBox 19" id="19"/>
          <p:cNvSpPr txBox="true"/>
          <p:nvPr/>
        </p:nvSpPr>
        <p:spPr>
          <a:xfrm rot="0">
            <a:off x="1125637" y="6406098"/>
            <a:ext cx="4806528" cy="296252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Responsiveness</a:t>
            </a:r>
          </a:p>
          <a:p>
            <a:pPr algn="l">
              <a:lnSpc>
                <a:spcPts val="3892"/>
              </a:lnSpc>
              <a:spcBef>
                <a:spcPct val="0"/>
              </a:spcBef>
            </a:pPr>
            <a:r>
              <a:rPr lang="en-US" b="true" sz="2780">
                <a:solidFill>
                  <a:srgbClr val="FFFFFF"/>
                </a:solidFill>
                <a:latin typeface="Quicksand Bold"/>
                <a:ea typeface="Quicksand Bold"/>
                <a:cs typeface="Quicksand Bold"/>
                <a:sym typeface="Quicksand Bold"/>
              </a:rPr>
              <a:t>Ensure full optimization for all devices, including desktops, tablets, and smartphones, with a mobile-friendly design. </a:t>
            </a:r>
          </a:p>
        </p:txBody>
      </p:sp>
      <p:sp>
        <p:nvSpPr>
          <p:cNvPr name="TextBox 20" id="20"/>
          <p:cNvSpPr txBox="true"/>
          <p:nvPr/>
        </p:nvSpPr>
        <p:spPr>
          <a:xfrm rot="0">
            <a:off x="7197815" y="6406098"/>
            <a:ext cx="4806528" cy="2476754"/>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Availability</a:t>
            </a:r>
          </a:p>
          <a:p>
            <a:pPr algn="l">
              <a:lnSpc>
                <a:spcPts val="3892"/>
              </a:lnSpc>
              <a:spcBef>
                <a:spcPct val="0"/>
              </a:spcBef>
            </a:pPr>
            <a:r>
              <a:rPr lang="en-US" b="true" sz="2780">
                <a:solidFill>
                  <a:srgbClr val="FFFFFF"/>
                </a:solidFill>
                <a:latin typeface="Quicksand Bold"/>
                <a:ea typeface="Quicksand Bold"/>
                <a:cs typeface="Quicksand Bold"/>
                <a:sym typeface="Quicksand Bold"/>
              </a:rPr>
              <a:t>Guarantee 99.9% uptime with failover mechanisms and backup systems to maintain reliability. </a:t>
            </a:r>
          </a:p>
        </p:txBody>
      </p:sp>
      <p:sp>
        <p:nvSpPr>
          <p:cNvPr name="TextBox 21" id="21"/>
          <p:cNvSpPr txBox="true"/>
          <p:nvPr/>
        </p:nvSpPr>
        <p:spPr>
          <a:xfrm rot="0">
            <a:off x="13101001" y="5988082"/>
            <a:ext cx="4942603" cy="393407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Usability</a:t>
            </a:r>
          </a:p>
          <a:p>
            <a:pPr algn="l">
              <a:lnSpc>
                <a:spcPts val="3892"/>
              </a:lnSpc>
              <a:spcBef>
                <a:spcPct val="0"/>
              </a:spcBef>
            </a:pPr>
            <a:r>
              <a:rPr lang="en-US" b="true" sz="2780">
                <a:solidFill>
                  <a:srgbClr val="FFFFFF"/>
                </a:solidFill>
                <a:latin typeface="Quicksand Bold"/>
                <a:ea typeface="Quicksand Bold"/>
                <a:cs typeface="Quicksand Bold"/>
                <a:sym typeface="Quicksand Bold"/>
              </a:rPr>
              <a:t>The platform should be intuitive and easy to use for users of all experience levels, Provide consistent design and user-friendly navigation across desktop and mobile devices.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404308" y="4378458"/>
            <a:ext cx="14517706" cy="4515003"/>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Tools</a:t>
            </a:r>
          </a:p>
          <a:p>
            <a:pPr algn="l" marL="0" indent="0" lvl="0">
              <a:lnSpc>
                <a:spcPts val="18187"/>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0" t="-38888" r="0" b="-38888"/>
            </a:stretch>
          </a:blipFill>
        </p:spPr>
      </p:sp>
      <p:sp>
        <p:nvSpPr>
          <p:cNvPr name="TextBox 12" id="12"/>
          <p:cNvSpPr txBox="true"/>
          <p:nvPr/>
        </p:nvSpPr>
        <p:spPr>
          <a:xfrm rot="0">
            <a:off x="2497395" y="513715"/>
            <a:ext cx="13049553" cy="963295"/>
          </a:xfrm>
          <a:prstGeom prst="rect">
            <a:avLst/>
          </a:prstGeom>
        </p:spPr>
        <p:txBody>
          <a:bodyPr anchor="t" rtlCol="false" tIns="0" lIns="0" bIns="0" rIns="0">
            <a:spAutoFit/>
          </a:bodyPr>
          <a:lstStyle/>
          <a:p>
            <a:pPr algn="ctr">
              <a:lnSpc>
                <a:spcPts val="7670"/>
              </a:lnSpc>
            </a:pPr>
            <a:r>
              <a:rPr lang="en-US" b="true" sz="5900">
                <a:solidFill>
                  <a:srgbClr val="FFFFFF"/>
                </a:solidFill>
                <a:latin typeface="Klein Bold"/>
                <a:ea typeface="Klein Bold"/>
                <a:cs typeface="Klein Bold"/>
                <a:sym typeface="Klein Bold"/>
              </a:rPr>
              <a:t> Frontend Development</a:t>
            </a:r>
          </a:p>
        </p:txBody>
      </p:sp>
      <p:sp>
        <p:nvSpPr>
          <p:cNvPr name="AutoShape 13" id="13"/>
          <p:cNvSpPr/>
          <p:nvPr/>
        </p:nvSpPr>
        <p:spPr>
          <a:xfrm>
            <a:off x="3225015" y="5199408"/>
            <a:ext cx="4049584" cy="0"/>
          </a:xfrm>
          <a:prstGeom prst="line">
            <a:avLst/>
          </a:prstGeom>
          <a:ln cap="flat" w="38100">
            <a:solidFill>
              <a:srgbClr val="F4F4F4"/>
            </a:solidFill>
            <a:prstDash val="solid"/>
            <a:headEnd type="none" len="sm" w="sm"/>
            <a:tailEnd type="none" len="sm" w="sm"/>
          </a:ln>
        </p:spPr>
      </p:sp>
      <p:sp>
        <p:nvSpPr>
          <p:cNvPr name="AutoShape 14" id="14"/>
          <p:cNvSpPr/>
          <p:nvPr/>
        </p:nvSpPr>
        <p:spPr>
          <a:xfrm>
            <a:off x="9806164" y="5199408"/>
            <a:ext cx="4049584" cy="0"/>
          </a:xfrm>
          <a:prstGeom prst="line">
            <a:avLst/>
          </a:prstGeom>
          <a:ln cap="flat" w="38100">
            <a:solidFill>
              <a:srgbClr val="F4F4F4"/>
            </a:solidFill>
            <a:prstDash val="solid"/>
            <a:headEnd type="none" len="sm" w="sm"/>
            <a:tailEnd type="none" len="sm" w="sm"/>
          </a:ln>
        </p:spPr>
      </p:sp>
      <p:sp>
        <p:nvSpPr>
          <p:cNvPr name="Freeform 15" id="15"/>
          <p:cNvSpPr/>
          <p:nvPr/>
        </p:nvSpPr>
        <p:spPr>
          <a:xfrm flipH="false" flipV="false" rot="0">
            <a:off x="1028700" y="3984400"/>
            <a:ext cx="2430017" cy="2430017"/>
          </a:xfrm>
          <a:custGeom>
            <a:avLst/>
            <a:gdLst/>
            <a:ahLst/>
            <a:cxnLst/>
            <a:rect r="r" b="b" t="t" l="l"/>
            <a:pathLst>
              <a:path h="2430017" w="2430017">
                <a:moveTo>
                  <a:pt x="0" y="0"/>
                </a:moveTo>
                <a:lnTo>
                  <a:pt x="2430017" y="0"/>
                </a:lnTo>
                <a:lnTo>
                  <a:pt x="2430017" y="2430016"/>
                </a:lnTo>
                <a:lnTo>
                  <a:pt x="0" y="2430016"/>
                </a:lnTo>
                <a:lnTo>
                  <a:pt x="0" y="0"/>
                </a:lnTo>
                <a:close/>
              </a:path>
            </a:pathLst>
          </a:custGeom>
          <a:blipFill>
            <a:blip r:embed="rId3"/>
            <a:stretch>
              <a:fillRect l="0" t="0" r="0" b="0"/>
            </a:stretch>
          </a:blipFill>
        </p:spPr>
      </p:sp>
      <p:sp>
        <p:nvSpPr>
          <p:cNvPr name="Freeform 16" id="16"/>
          <p:cNvSpPr/>
          <p:nvPr/>
        </p:nvSpPr>
        <p:spPr>
          <a:xfrm flipH="false" flipV="false" rot="0">
            <a:off x="7023304" y="4087568"/>
            <a:ext cx="2790499" cy="2223679"/>
          </a:xfrm>
          <a:custGeom>
            <a:avLst/>
            <a:gdLst/>
            <a:ahLst/>
            <a:cxnLst/>
            <a:rect r="r" b="b" t="t" l="l"/>
            <a:pathLst>
              <a:path h="2223679" w="2790499">
                <a:moveTo>
                  <a:pt x="0" y="0"/>
                </a:moveTo>
                <a:lnTo>
                  <a:pt x="2790499" y="0"/>
                </a:lnTo>
                <a:lnTo>
                  <a:pt x="2790499" y="2223679"/>
                </a:lnTo>
                <a:lnTo>
                  <a:pt x="0" y="2223679"/>
                </a:lnTo>
                <a:lnTo>
                  <a:pt x="0" y="0"/>
                </a:lnTo>
                <a:close/>
              </a:path>
            </a:pathLst>
          </a:custGeom>
          <a:blipFill>
            <a:blip r:embed="rId4"/>
            <a:stretch>
              <a:fillRect l="0" t="0" r="0" b="0"/>
            </a:stretch>
          </a:blipFill>
        </p:spPr>
      </p:sp>
      <p:sp>
        <p:nvSpPr>
          <p:cNvPr name="Freeform 17" id="17"/>
          <p:cNvSpPr/>
          <p:nvPr/>
        </p:nvSpPr>
        <p:spPr>
          <a:xfrm flipH="false" flipV="false" rot="0">
            <a:off x="13855749" y="4087568"/>
            <a:ext cx="2779599" cy="2223679"/>
          </a:xfrm>
          <a:custGeom>
            <a:avLst/>
            <a:gdLst/>
            <a:ahLst/>
            <a:cxnLst/>
            <a:rect r="r" b="b" t="t" l="l"/>
            <a:pathLst>
              <a:path h="2223679" w="2779599">
                <a:moveTo>
                  <a:pt x="0" y="0"/>
                </a:moveTo>
                <a:lnTo>
                  <a:pt x="2779598" y="0"/>
                </a:lnTo>
                <a:lnTo>
                  <a:pt x="2779598" y="2223679"/>
                </a:lnTo>
                <a:lnTo>
                  <a:pt x="0" y="2223679"/>
                </a:lnTo>
                <a:lnTo>
                  <a:pt x="0" y="0"/>
                </a:lnTo>
                <a:close/>
              </a:path>
            </a:pathLst>
          </a:custGeom>
          <a:blipFill>
            <a:blip r:embed="rId5"/>
            <a:stretch>
              <a:fillRect l="0" t="-9528" r="0" b="-15471"/>
            </a:stretch>
          </a:blipFill>
        </p:spPr>
      </p:sp>
      <p:sp>
        <p:nvSpPr>
          <p:cNvPr name="TextBox 18" id="18"/>
          <p:cNvSpPr txBox="true"/>
          <p:nvPr/>
        </p:nvSpPr>
        <p:spPr>
          <a:xfrm rot="0">
            <a:off x="1366324" y="6587753"/>
            <a:ext cx="4806528" cy="112556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Angular </a:t>
            </a:r>
          </a:p>
          <a:p>
            <a:pPr algn="l">
              <a:lnSpc>
                <a:spcPts val="4791"/>
              </a:lnSpc>
              <a:spcBef>
                <a:spcPct val="0"/>
              </a:spcBef>
            </a:pPr>
          </a:p>
        </p:txBody>
      </p:sp>
      <p:sp>
        <p:nvSpPr>
          <p:cNvPr name="TextBox 19" id="19"/>
          <p:cNvSpPr txBox="true"/>
          <p:nvPr/>
        </p:nvSpPr>
        <p:spPr>
          <a:xfrm rot="0">
            <a:off x="7274599" y="6587753"/>
            <a:ext cx="4806528" cy="1090295"/>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Bootstrap 5</a:t>
            </a:r>
          </a:p>
          <a:p>
            <a:pPr algn="l">
              <a:lnSpc>
                <a:spcPts val="4480"/>
              </a:lnSpc>
              <a:spcBef>
                <a:spcPct val="0"/>
              </a:spcBef>
            </a:pPr>
          </a:p>
        </p:txBody>
      </p:sp>
      <p:sp>
        <p:nvSpPr>
          <p:cNvPr name="TextBox 20" id="20"/>
          <p:cNvSpPr txBox="true"/>
          <p:nvPr/>
        </p:nvSpPr>
        <p:spPr>
          <a:xfrm rot="0">
            <a:off x="13855749" y="6587753"/>
            <a:ext cx="4806528" cy="1090295"/>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FontAwesome </a:t>
            </a:r>
          </a:p>
          <a:p>
            <a:pPr algn="l">
              <a:lnSpc>
                <a:spcPts val="448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4420639" y="4428639"/>
            <a:ext cx="4049584" cy="0"/>
          </a:xfrm>
          <a:prstGeom prst="line">
            <a:avLst/>
          </a:prstGeom>
          <a:ln cap="flat" w="38100">
            <a:solidFill>
              <a:srgbClr val="F4F4F4"/>
            </a:solidFill>
            <a:prstDash val="solid"/>
            <a:headEnd type="none" len="sm" w="sm"/>
            <a:tailEnd type="none" len="sm" w="sm"/>
          </a:ln>
        </p:spPr>
      </p:sp>
      <p:sp>
        <p:nvSpPr>
          <p:cNvPr name="AutoShape 12" id="12"/>
          <p:cNvSpPr/>
          <p:nvPr/>
        </p:nvSpPr>
        <p:spPr>
          <a:xfrm>
            <a:off x="8017738" y="4428639"/>
            <a:ext cx="7033634" cy="0"/>
          </a:xfrm>
          <a:prstGeom prst="line">
            <a:avLst/>
          </a:prstGeom>
          <a:ln cap="flat" w="38100">
            <a:solidFill>
              <a:srgbClr val="F4F4F4"/>
            </a:solidFill>
            <a:prstDash val="solid"/>
            <a:headEnd type="none" len="sm" w="sm"/>
            <a:tailEnd type="none" len="sm" w="sm"/>
          </a:ln>
        </p:spPr>
      </p:sp>
      <p:sp>
        <p:nvSpPr>
          <p:cNvPr name="Freeform 13" id="13"/>
          <p:cNvSpPr/>
          <p:nvPr/>
        </p:nvSpPr>
        <p:spPr>
          <a:xfrm flipH="false" flipV="false" rot="0">
            <a:off x="2092524" y="2910376"/>
            <a:ext cx="3056440" cy="3056440"/>
          </a:xfrm>
          <a:custGeom>
            <a:avLst/>
            <a:gdLst/>
            <a:ahLst/>
            <a:cxnLst/>
            <a:rect r="r" b="b" t="t" l="l"/>
            <a:pathLst>
              <a:path h="3056440" w="3056440">
                <a:moveTo>
                  <a:pt x="0" y="0"/>
                </a:moveTo>
                <a:lnTo>
                  <a:pt x="3056440" y="0"/>
                </a:lnTo>
                <a:lnTo>
                  <a:pt x="3056440" y="3056440"/>
                </a:lnTo>
                <a:lnTo>
                  <a:pt x="0" y="3056440"/>
                </a:lnTo>
                <a:lnTo>
                  <a:pt x="0" y="0"/>
                </a:lnTo>
                <a:close/>
              </a:path>
            </a:pathLst>
          </a:custGeom>
          <a:blipFill>
            <a:blip r:embed="rId2"/>
            <a:stretch>
              <a:fillRect l="0" t="0" r="0" b="0"/>
            </a:stretch>
          </a:blipFill>
        </p:spPr>
      </p:sp>
      <p:sp>
        <p:nvSpPr>
          <p:cNvPr name="Freeform 14" id="14"/>
          <p:cNvSpPr/>
          <p:nvPr/>
        </p:nvSpPr>
        <p:spPr>
          <a:xfrm flipH="false" flipV="false" rot="0">
            <a:off x="12618324" y="3255096"/>
            <a:ext cx="3520630" cy="2347087"/>
          </a:xfrm>
          <a:custGeom>
            <a:avLst/>
            <a:gdLst/>
            <a:ahLst/>
            <a:cxnLst/>
            <a:rect r="r" b="b" t="t" l="l"/>
            <a:pathLst>
              <a:path h="2347087" w="3520630">
                <a:moveTo>
                  <a:pt x="0" y="0"/>
                </a:moveTo>
                <a:lnTo>
                  <a:pt x="3520630" y="0"/>
                </a:lnTo>
                <a:lnTo>
                  <a:pt x="3520630" y="2347087"/>
                </a:lnTo>
                <a:lnTo>
                  <a:pt x="0" y="2347087"/>
                </a:lnTo>
                <a:lnTo>
                  <a:pt x="0" y="0"/>
                </a:lnTo>
                <a:close/>
              </a:path>
            </a:pathLst>
          </a:custGeom>
          <a:blipFill>
            <a:blip r:embed="rId3"/>
            <a:stretch>
              <a:fillRect l="-12582" t="-3295" r="-8225" b="-10138"/>
            </a:stretch>
          </a:blipFill>
          <a:ln w="66675" cap="rnd">
            <a:solidFill>
              <a:srgbClr val="000000"/>
            </a:solidFill>
            <a:prstDash val="solid"/>
            <a:round/>
          </a:ln>
        </p:spPr>
      </p:sp>
      <p:sp>
        <p:nvSpPr>
          <p:cNvPr name="Freeform 15" id="15"/>
          <p:cNvSpPr/>
          <p:nvPr/>
        </p:nvSpPr>
        <p:spPr>
          <a:xfrm flipH="false" flipV="false" rot="0">
            <a:off x="-116528" y="-313160"/>
            <a:ext cx="18521056" cy="11830685"/>
          </a:xfrm>
          <a:custGeom>
            <a:avLst/>
            <a:gdLst/>
            <a:ahLst/>
            <a:cxnLst/>
            <a:rect r="r" b="b" t="t" l="l"/>
            <a:pathLst>
              <a:path h="11830685" w="18521056">
                <a:moveTo>
                  <a:pt x="0" y="0"/>
                </a:moveTo>
                <a:lnTo>
                  <a:pt x="18521056" y="0"/>
                </a:lnTo>
                <a:lnTo>
                  <a:pt x="18521056" y="11830685"/>
                </a:lnTo>
                <a:lnTo>
                  <a:pt x="0" y="11830685"/>
                </a:lnTo>
                <a:lnTo>
                  <a:pt x="0" y="0"/>
                </a:lnTo>
                <a:close/>
              </a:path>
            </a:pathLst>
          </a:custGeom>
          <a:blipFill>
            <a:blip r:embed="rId4">
              <a:alphaModFix amt="32999"/>
            </a:blip>
            <a:stretch>
              <a:fillRect l="0" t="-47488" r="0" b="-60536"/>
            </a:stretch>
          </a:blipFill>
        </p:spPr>
      </p:sp>
      <p:sp>
        <p:nvSpPr>
          <p:cNvPr name="TextBox 16" id="16"/>
          <p:cNvSpPr txBox="true"/>
          <p:nvPr/>
        </p:nvSpPr>
        <p:spPr>
          <a:xfrm rot="0">
            <a:off x="2497395" y="513715"/>
            <a:ext cx="13049553" cy="963295"/>
          </a:xfrm>
          <a:prstGeom prst="rect">
            <a:avLst/>
          </a:prstGeom>
        </p:spPr>
        <p:txBody>
          <a:bodyPr anchor="t" rtlCol="false" tIns="0" lIns="0" bIns="0" rIns="0">
            <a:spAutoFit/>
          </a:bodyPr>
          <a:lstStyle/>
          <a:p>
            <a:pPr algn="ctr">
              <a:lnSpc>
                <a:spcPts val="7670"/>
              </a:lnSpc>
            </a:pPr>
            <a:r>
              <a:rPr lang="en-US" b="true" sz="5900">
                <a:solidFill>
                  <a:srgbClr val="FFFFFF"/>
                </a:solidFill>
                <a:latin typeface="Klein Bold"/>
                <a:ea typeface="Klein Bold"/>
                <a:cs typeface="Klein Bold"/>
                <a:sym typeface="Klein Bold"/>
              </a:rPr>
              <a:t> AI and Machine Learning </a:t>
            </a:r>
          </a:p>
        </p:txBody>
      </p:sp>
      <p:sp>
        <p:nvSpPr>
          <p:cNvPr name="TextBox 17" id="17"/>
          <p:cNvSpPr txBox="true"/>
          <p:nvPr/>
        </p:nvSpPr>
        <p:spPr>
          <a:xfrm rot="0">
            <a:off x="2681069" y="6095285"/>
            <a:ext cx="5018270" cy="1090295"/>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Python</a:t>
            </a:r>
          </a:p>
          <a:p>
            <a:pPr algn="l">
              <a:lnSpc>
                <a:spcPts val="4480"/>
              </a:lnSpc>
              <a:spcBef>
                <a:spcPct val="0"/>
              </a:spcBef>
            </a:pPr>
          </a:p>
        </p:txBody>
      </p:sp>
      <p:sp>
        <p:nvSpPr>
          <p:cNvPr name="TextBox 18" id="18"/>
          <p:cNvSpPr txBox="true"/>
          <p:nvPr/>
        </p:nvSpPr>
        <p:spPr>
          <a:xfrm rot="0">
            <a:off x="11886739" y="6095285"/>
            <a:ext cx="7320418" cy="1046124"/>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Machine Learning Libraries</a:t>
            </a:r>
          </a:p>
          <a:p>
            <a:pPr algn="l">
              <a:lnSpc>
                <a:spcPts val="4099"/>
              </a:lnSpc>
              <a:spcBef>
                <a:spcPct val="0"/>
              </a:spcBef>
            </a:pPr>
            <a:r>
              <a:rPr lang="en-US" b="true" sz="2927">
                <a:solidFill>
                  <a:srgbClr val="FFFFFF"/>
                </a:solidFill>
                <a:latin typeface="Quicksand Bold"/>
                <a:ea typeface="Quicksand Bold"/>
                <a:cs typeface="Quicksand Bold"/>
                <a:sym typeface="Quicksand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sp>
        <p:nvSpPr>
          <p:cNvPr name="Freeform 2" id="2"/>
          <p:cNvSpPr/>
          <p:nvPr/>
        </p:nvSpPr>
        <p:spPr>
          <a:xfrm flipH="false" flipV="false" rot="0">
            <a:off x="-287136" y="0"/>
            <a:ext cx="18862272" cy="10841805"/>
          </a:xfrm>
          <a:custGeom>
            <a:avLst/>
            <a:gdLst/>
            <a:ahLst/>
            <a:cxnLst/>
            <a:rect r="r" b="b" t="t" l="l"/>
            <a:pathLst>
              <a:path h="10841805" w="18862272">
                <a:moveTo>
                  <a:pt x="0" y="0"/>
                </a:moveTo>
                <a:lnTo>
                  <a:pt x="18862272" y="0"/>
                </a:lnTo>
                <a:lnTo>
                  <a:pt x="18862272" y="10841805"/>
                </a:lnTo>
                <a:lnTo>
                  <a:pt x="0" y="10841805"/>
                </a:lnTo>
                <a:lnTo>
                  <a:pt x="0" y="0"/>
                </a:lnTo>
                <a:close/>
              </a:path>
            </a:pathLst>
          </a:custGeom>
          <a:blipFill>
            <a:blip r:embed="rId2">
              <a:alphaModFix amt="21999"/>
            </a:blip>
            <a:stretch>
              <a:fillRect l="0" t="-80401" r="0" b="-80401"/>
            </a:stretch>
          </a:blipFill>
        </p:spPr>
      </p:sp>
      <p:sp>
        <p:nvSpPr>
          <p:cNvPr name="TextBox 3" id="3"/>
          <p:cNvSpPr txBox="true"/>
          <p:nvPr/>
        </p:nvSpPr>
        <p:spPr>
          <a:xfrm rot="0">
            <a:off x="5174754" y="1536268"/>
            <a:ext cx="9392098" cy="1367881"/>
          </a:xfrm>
          <a:prstGeom prst="rect">
            <a:avLst/>
          </a:prstGeom>
        </p:spPr>
        <p:txBody>
          <a:bodyPr anchor="t" rtlCol="false" tIns="0" lIns="0" bIns="0" rIns="0">
            <a:spAutoFit/>
          </a:bodyPr>
          <a:lstStyle/>
          <a:p>
            <a:pPr algn="l" marL="0" indent="0" lvl="0">
              <a:lnSpc>
                <a:spcPts val="11181"/>
              </a:lnSpc>
              <a:spcBef>
                <a:spcPct val="0"/>
              </a:spcBef>
            </a:pPr>
            <a:r>
              <a:rPr lang="en-US" b="true" sz="7986">
                <a:solidFill>
                  <a:srgbClr val="FFFFFF"/>
                </a:solidFill>
                <a:latin typeface="Quicksand Bold"/>
                <a:ea typeface="Quicksand Bold"/>
                <a:cs typeface="Quicksand Bold"/>
                <a:sym typeface="Quicksand Bold"/>
              </a:rPr>
              <a:t>Team Members</a:t>
            </a:r>
          </a:p>
        </p:txBody>
      </p:sp>
      <p:sp>
        <p:nvSpPr>
          <p:cNvPr name="TextBox 4" id="4"/>
          <p:cNvSpPr txBox="true"/>
          <p:nvPr/>
        </p:nvSpPr>
        <p:spPr>
          <a:xfrm rot="0">
            <a:off x="1616874" y="3779930"/>
            <a:ext cx="15054252" cy="5478370"/>
          </a:xfrm>
          <a:prstGeom prst="rect">
            <a:avLst/>
          </a:prstGeom>
        </p:spPr>
        <p:txBody>
          <a:bodyPr anchor="t" rtlCol="false" tIns="0" lIns="0" bIns="0" rIns="0">
            <a:spAutoFit/>
          </a:bodyPr>
          <a:lstStyle/>
          <a:p>
            <a:pPr algn="ctr">
              <a:lnSpc>
                <a:spcPts val="6234"/>
              </a:lnSpc>
              <a:spcBef>
                <a:spcPct val="0"/>
              </a:spcBef>
            </a:pPr>
            <a:r>
              <a:rPr lang="en-US" b="true" sz="4453">
                <a:solidFill>
                  <a:srgbClr val="FFFFFF"/>
                </a:solidFill>
                <a:latin typeface="Quicksand Bold"/>
                <a:ea typeface="Quicksand Bold"/>
                <a:cs typeface="Quicksand Bold"/>
                <a:sym typeface="Quicksand Bold"/>
              </a:rPr>
              <a:t>Kariem Hatem Ahmed                      21-00850 </a:t>
            </a:r>
          </a:p>
          <a:p>
            <a:pPr algn="ctr">
              <a:lnSpc>
                <a:spcPts val="6234"/>
              </a:lnSpc>
              <a:spcBef>
                <a:spcPct val="0"/>
              </a:spcBef>
            </a:pPr>
            <a:r>
              <a:rPr lang="en-US" b="true" sz="4453">
                <a:solidFill>
                  <a:srgbClr val="FFFFFF"/>
                </a:solidFill>
                <a:latin typeface="Quicksand Bold"/>
                <a:ea typeface="Quicksand Bold"/>
                <a:cs typeface="Quicksand Bold"/>
                <a:sym typeface="Quicksand Bold"/>
              </a:rPr>
              <a:t>Sayed Ali Sayed                                 21-01579 </a:t>
            </a:r>
          </a:p>
          <a:p>
            <a:pPr algn="ctr">
              <a:lnSpc>
                <a:spcPts val="6234"/>
              </a:lnSpc>
              <a:spcBef>
                <a:spcPct val="0"/>
              </a:spcBef>
            </a:pPr>
            <a:r>
              <a:rPr lang="en-US" b="true" sz="4453">
                <a:solidFill>
                  <a:srgbClr val="FFFFFF"/>
                </a:solidFill>
                <a:latin typeface="Quicksand Bold"/>
                <a:ea typeface="Quicksand Bold"/>
                <a:cs typeface="Quicksand Bold"/>
                <a:sym typeface="Quicksand Bold"/>
              </a:rPr>
              <a:t>Mayar Essam Mahmoud                    21-01049 </a:t>
            </a:r>
          </a:p>
          <a:p>
            <a:pPr algn="ctr">
              <a:lnSpc>
                <a:spcPts val="6234"/>
              </a:lnSpc>
              <a:spcBef>
                <a:spcPct val="0"/>
              </a:spcBef>
            </a:pPr>
            <a:r>
              <a:rPr lang="en-US" b="true" sz="4453">
                <a:solidFill>
                  <a:srgbClr val="FFFFFF"/>
                </a:solidFill>
                <a:latin typeface="Quicksand Bold"/>
                <a:ea typeface="Quicksand Bold"/>
                <a:cs typeface="Quicksand Bold"/>
                <a:sym typeface="Quicksand Bold"/>
              </a:rPr>
              <a:t>Shahd Aboelhamd Hamouda            21-01619 </a:t>
            </a:r>
          </a:p>
          <a:p>
            <a:pPr algn="ctr">
              <a:lnSpc>
                <a:spcPts val="6234"/>
              </a:lnSpc>
              <a:spcBef>
                <a:spcPct val="0"/>
              </a:spcBef>
            </a:pPr>
            <a:r>
              <a:rPr lang="en-US" b="true" sz="4453">
                <a:solidFill>
                  <a:srgbClr val="FFFFFF"/>
                </a:solidFill>
                <a:latin typeface="Quicksand Bold"/>
                <a:ea typeface="Quicksand Bold"/>
                <a:cs typeface="Quicksand Bold"/>
                <a:sym typeface="Quicksand Bold"/>
              </a:rPr>
              <a:t>Sohila Salem Ali                                 21-01645</a:t>
            </a:r>
          </a:p>
          <a:p>
            <a:pPr algn="ctr">
              <a:lnSpc>
                <a:spcPts val="6234"/>
              </a:lnSpc>
              <a:spcBef>
                <a:spcPct val="0"/>
              </a:spcBef>
            </a:pPr>
            <a:r>
              <a:rPr lang="en-US" b="true" sz="4453">
                <a:solidFill>
                  <a:srgbClr val="FFFFFF"/>
                </a:solidFill>
                <a:latin typeface="Quicksand Bold"/>
                <a:ea typeface="Quicksand Bold"/>
                <a:cs typeface="Quicksand Bold"/>
                <a:sym typeface="Quicksand Bold"/>
              </a:rPr>
              <a:t>Rahma Essam Adel                            21-01453</a:t>
            </a:r>
          </a:p>
          <a:p>
            <a:pPr algn="ctr">
              <a:lnSpc>
                <a:spcPts val="6234"/>
              </a:lnSpc>
              <a:spcBef>
                <a:spcPct val="0"/>
              </a:spcBef>
            </a:pPr>
            <a:r>
              <a:rPr lang="en-US" b="true" sz="4453">
                <a:solidFill>
                  <a:srgbClr val="FFFFFF"/>
                </a:solidFill>
                <a:latin typeface="Quicksand Bold"/>
                <a:ea typeface="Quicksand Bold"/>
                <a:cs typeface="Quicksand Bold"/>
                <a:sym typeface="Quicksand Bold"/>
              </a:rPr>
              <a:t>Sara gamal Awad                              21-01574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flipV="true">
            <a:off x="4972587" y="3260604"/>
            <a:ext cx="1760438" cy="19050"/>
          </a:xfrm>
          <a:prstGeom prst="line">
            <a:avLst/>
          </a:prstGeom>
          <a:ln cap="flat" w="38100">
            <a:solidFill>
              <a:srgbClr val="F4F4F4"/>
            </a:solidFill>
            <a:prstDash val="solid"/>
            <a:headEnd type="none" len="sm" w="sm"/>
            <a:tailEnd type="none" len="sm" w="sm"/>
          </a:ln>
        </p:spPr>
      </p:sp>
      <p:sp>
        <p:nvSpPr>
          <p:cNvPr name="AutoShape 12" id="12"/>
          <p:cNvSpPr/>
          <p:nvPr/>
        </p:nvSpPr>
        <p:spPr>
          <a:xfrm flipV="true">
            <a:off x="13810423" y="8180660"/>
            <a:ext cx="2024792" cy="19050"/>
          </a:xfrm>
          <a:prstGeom prst="line">
            <a:avLst/>
          </a:prstGeom>
          <a:ln cap="flat" w="38100">
            <a:solidFill>
              <a:srgbClr val="F4F4F4"/>
            </a:solidFill>
            <a:prstDash val="solid"/>
            <a:headEnd type="none" len="sm" w="sm"/>
            <a:tailEnd type="none" len="sm" w="sm"/>
          </a:ln>
        </p:spPr>
      </p:sp>
      <p:sp>
        <p:nvSpPr>
          <p:cNvPr name="TextBox 13" id="13"/>
          <p:cNvSpPr txBox="true"/>
          <p:nvPr/>
        </p:nvSpPr>
        <p:spPr>
          <a:xfrm rot="0">
            <a:off x="11979184" y="7831561"/>
            <a:ext cx="6728281" cy="1090295"/>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Figma</a:t>
            </a:r>
          </a:p>
          <a:p>
            <a:pPr algn="l">
              <a:lnSpc>
                <a:spcPts val="4480"/>
              </a:lnSpc>
              <a:spcBef>
                <a:spcPct val="0"/>
              </a:spcBef>
            </a:pPr>
          </a:p>
        </p:txBody>
      </p:sp>
      <p:sp>
        <p:nvSpPr>
          <p:cNvPr name="Freeform 14" id="14"/>
          <p:cNvSpPr/>
          <p:nvPr/>
        </p:nvSpPr>
        <p:spPr>
          <a:xfrm flipH="false" flipV="false" rot="0">
            <a:off x="15343325" y="6959978"/>
            <a:ext cx="2403264" cy="2403264"/>
          </a:xfrm>
          <a:custGeom>
            <a:avLst/>
            <a:gdLst/>
            <a:ahLst/>
            <a:cxnLst/>
            <a:rect r="r" b="b" t="t" l="l"/>
            <a:pathLst>
              <a:path h="2403264" w="2403264">
                <a:moveTo>
                  <a:pt x="0" y="0"/>
                </a:moveTo>
                <a:lnTo>
                  <a:pt x="2403264" y="0"/>
                </a:lnTo>
                <a:lnTo>
                  <a:pt x="2403264" y="2403264"/>
                </a:lnTo>
                <a:lnTo>
                  <a:pt x="0" y="2403264"/>
                </a:lnTo>
                <a:lnTo>
                  <a:pt x="0" y="0"/>
                </a:lnTo>
                <a:close/>
              </a:path>
            </a:pathLst>
          </a:custGeom>
          <a:blipFill>
            <a:blip r:embed="rId2"/>
            <a:stretch>
              <a:fillRect l="0" t="0" r="0" b="0"/>
            </a:stretch>
          </a:blipFill>
        </p:spPr>
      </p:sp>
      <p:sp>
        <p:nvSpPr>
          <p:cNvPr name="Freeform 15" id="15"/>
          <p:cNvSpPr/>
          <p:nvPr/>
        </p:nvSpPr>
        <p:spPr>
          <a:xfrm flipH="false" flipV="false" rot="0">
            <a:off x="2856207" y="2021052"/>
            <a:ext cx="2186272" cy="2186272"/>
          </a:xfrm>
          <a:custGeom>
            <a:avLst/>
            <a:gdLst/>
            <a:ahLst/>
            <a:cxnLst/>
            <a:rect r="r" b="b" t="t" l="l"/>
            <a:pathLst>
              <a:path h="2186272" w="2186272">
                <a:moveTo>
                  <a:pt x="0" y="0"/>
                </a:moveTo>
                <a:lnTo>
                  <a:pt x="2186271" y="0"/>
                </a:lnTo>
                <a:lnTo>
                  <a:pt x="2186271" y="2186271"/>
                </a:lnTo>
                <a:lnTo>
                  <a:pt x="0" y="2186271"/>
                </a:lnTo>
                <a:lnTo>
                  <a:pt x="0" y="0"/>
                </a:lnTo>
                <a:close/>
              </a:path>
            </a:pathLst>
          </a:custGeom>
          <a:blipFill>
            <a:blip r:embed="rId3"/>
            <a:stretch>
              <a:fillRect l="0" t="0" r="0" b="0"/>
            </a:stretch>
          </a:blipFill>
        </p:spPr>
      </p:sp>
      <p:sp>
        <p:nvSpPr>
          <p:cNvPr name="Freeform 16" id="16"/>
          <p:cNvSpPr/>
          <p:nvPr/>
        </p:nvSpPr>
        <p:spPr>
          <a:xfrm flipH="false" flipV="false" rot="0">
            <a:off x="0" y="0"/>
            <a:ext cx="18288000" cy="10925729"/>
          </a:xfrm>
          <a:custGeom>
            <a:avLst/>
            <a:gdLst/>
            <a:ahLst/>
            <a:cxnLst/>
            <a:rect r="r" b="b" t="t" l="l"/>
            <a:pathLst>
              <a:path h="10925729" w="18288000">
                <a:moveTo>
                  <a:pt x="0" y="0"/>
                </a:moveTo>
                <a:lnTo>
                  <a:pt x="18288000" y="0"/>
                </a:lnTo>
                <a:lnTo>
                  <a:pt x="18288000" y="10925729"/>
                </a:lnTo>
                <a:lnTo>
                  <a:pt x="0" y="10925729"/>
                </a:lnTo>
                <a:lnTo>
                  <a:pt x="0" y="0"/>
                </a:lnTo>
                <a:close/>
              </a:path>
            </a:pathLst>
          </a:custGeom>
          <a:blipFill>
            <a:blip r:embed="rId4">
              <a:alphaModFix amt="13000"/>
            </a:blip>
            <a:stretch>
              <a:fillRect l="0" t="-31003" r="0" b="-36381"/>
            </a:stretch>
          </a:blipFill>
        </p:spPr>
      </p:sp>
      <p:sp>
        <p:nvSpPr>
          <p:cNvPr name="TextBox 17" id="17"/>
          <p:cNvSpPr txBox="true"/>
          <p:nvPr/>
        </p:nvSpPr>
        <p:spPr>
          <a:xfrm rot="0">
            <a:off x="2293950" y="5076825"/>
            <a:ext cx="13049553" cy="963295"/>
          </a:xfrm>
          <a:prstGeom prst="rect">
            <a:avLst/>
          </a:prstGeom>
        </p:spPr>
        <p:txBody>
          <a:bodyPr anchor="t" rtlCol="false" tIns="0" lIns="0" bIns="0" rIns="0">
            <a:spAutoFit/>
          </a:bodyPr>
          <a:lstStyle/>
          <a:p>
            <a:pPr algn="ctr">
              <a:lnSpc>
                <a:spcPts val="7670"/>
              </a:lnSpc>
            </a:pPr>
            <a:r>
              <a:rPr lang="en-US" b="true" sz="5900">
                <a:solidFill>
                  <a:srgbClr val="FFFFFF"/>
                </a:solidFill>
                <a:latin typeface="Klein Bold"/>
                <a:ea typeface="Klein Bold"/>
                <a:cs typeface="Klein Bold"/>
                <a:sym typeface="Klein Bold"/>
              </a:rPr>
              <a:t> Design and Prototyping</a:t>
            </a:r>
          </a:p>
        </p:txBody>
      </p:sp>
      <p:sp>
        <p:nvSpPr>
          <p:cNvPr name="TextBox 18" id="18"/>
          <p:cNvSpPr txBox="true"/>
          <p:nvPr/>
        </p:nvSpPr>
        <p:spPr>
          <a:xfrm rot="0">
            <a:off x="7172656" y="2862751"/>
            <a:ext cx="4806528" cy="1090295"/>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.NET Framework</a:t>
            </a:r>
          </a:p>
          <a:p>
            <a:pPr algn="l">
              <a:lnSpc>
                <a:spcPts val="4480"/>
              </a:lnSpc>
              <a:spcBef>
                <a:spcPct val="0"/>
              </a:spcBef>
            </a:pPr>
          </a:p>
        </p:txBody>
      </p:sp>
      <p:sp>
        <p:nvSpPr>
          <p:cNvPr name="TextBox 19" id="19"/>
          <p:cNvSpPr txBox="true"/>
          <p:nvPr/>
        </p:nvSpPr>
        <p:spPr>
          <a:xfrm rot="0">
            <a:off x="2293771" y="477367"/>
            <a:ext cx="13049553" cy="963295"/>
          </a:xfrm>
          <a:prstGeom prst="rect">
            <a:avLst/>
          </a:prstGeom>
        </p:spPr>
        <p:txBody>
          <a:bodyPr anchor="t" rtlCol="false" tIns="0" lIns="0" bIns="0" rIns="0">
            <a:spAutoFit/>
          </a:bodyPr>
          <a:lstStyle/>
          <a:p>
            <a:pPr algn="ctr">
              <a:lnSpc>
                <a:spcPts val="7670"/>
              </a:lnSpc>
            </a:pPr>
            <a:r>
              <a:rPr lang="en-US" b="true" sz="5900">
                <a:solidFill>
                  <a:srgbClr val="FFFFFF"/>
                </a:solidFill>
                <a:latin typeface="Klein Bold"/>
                <a:ea typeface="Klein Bold"/>
                <a:cs typeface="Klein Bold"/>
                <a:sym typeface="Klein Bold"/>
              </a:rPr>
              <a:t> Backend Development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749707" y="4180693"/>
            <a:ext cx="9795552"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 Sy</a:t>
            </a:r>
            <a:r>
              <a:rPr lang="en-US" b="true" sz="10063" i="true">
                <a:solidFill>
                  <a:srgbClr val="FFFFFF"/>
                </a:solidFill>
                <a:latin typeface="Cormorant Garamond Bold Italics"/>
                <a:ea typeface="Cormorant Garamond Bold Italics"/>
                <a:cs typeface="Cormorant Garamond Bold Italics"/>
                <a:sym typeface="Cormorant Garamond Bold Italics"/>
              </a:rPr>
              <a:t>stem features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0582" y="1518510"/>
            <a:ext cx="9246836" cy="4392247"/>
          </a:xfrm>
          <a:custGeom>
            <a:avLst/>
            <a:gdLst/>
            <a:ahLst/>
            <a:cxnLst/>
            <a:rect r="r" b="b" t="t" l="l"/>
            <a:pathLst>
              <a:path h="4392247" w="9246836">
                <a:moveTo>
                  <a:pt x="0" y="0"/>
                </a:moveTo>
                <a:lnTo>
                  <a:pt x="9246836" y="0"/>
                </a:lnTo>
                <a:lnTo>
                  <a:pt x="9246836" y="4392247"/>
                </a:lnTo>
                <a:lnTo>
                  <a:pt x="0" y="4392247"/>
                </a:lnTo>
                <a:lnTo>
                  <a:pt x="0" y="0"/>
                </a:lnTo>
                <a:close/>
              </a:path>
            </a:pathLst>
          </a:custGeom>
          <a:blipFill>
            <a:blip r:embed="rId2"/>
            <a:stretch>
              <a:fillRect l="-434" t="0" r="-434" b="0"/>
            </a:stretch>
          </a:blipFill>
        </p:spPr>
      </p:sp>
      <p:sp>
        <p:nvSpPr>
          <p:cNvPr name="TextBox 12" id="12"/>
          <p:cNvSpPr txBox="true"/>
          <p:nvPr/>
        </p:nvSpPr>
        <p:spPr>
          <a:xfrm rot="0">
            <a:off x="1028700" y="6693983"/>
            <a:ext cx="16230600" cy="2878963"/>
          </a:xfrm>
          <a:prstGeom prst="rect">
            <a:avLst/>
          </a:prstGeom>
        </p:spPr>
        <p:txBody>
          <a:bodyPr anchor="t" rtlCol="false" tIns="0" lIns="0" bIns="0" rIns="0">
            <a:spAutoFit/>
          </a:bodyPr>
          <a:lstStyle/>
          <a:p>
            <a:pPr algn="just">
              <a:lnSpc>
                <a:spcPts val="4591"/>
              </a:lnSpc>
            </a:pPr>
            <a:r>
              <a:rPr lang="en-US" sz="3279" b="true">
                <a:solidFill>
                  <a:srgbClr val="FFFFFF"/>
                </a:solidFill>
                <a:latin typeface="Quicksand Bold"/>
                <a:ea typeface="Quicksand Bold"/>
                <a:cs typeface="Quicksand Bold"/>
                <a:sym typeface="Quicksand Bold"/>
              </a:rPr>
              <a:t>Featured Jobs Section:</a:t>
            </a:r>
          </a:p>
          <a:p>
            <a:pPr algn="just">
              <a:lnSpc>
                <a:spcPts val="4591"/>
              </a:lnSpc>
            </a:pPr>
            <a:r>
              <a:rPr lang="en-US" b="true" sz="3279">
                <a:solidFill>
                  <a:srgbClr val="FFFFFF"/>
                </a:solidFill>
                <a:latin typeface="Quicksand Bold"/>
                <a:ea typeface="Quicksand Bold"/>
                <a:cs typeface="Quicksand Bold"/>
                <a:sym typeface="Quicksand Bold"/>
              </a:rPr>
              <a:t>This section displays a selection of highlighted job listings.It showcases various available positions to attract users and help them quickly find appealing opportunities.</a:t>
            </a:r>
          </a:p>
          <a:p>
            <a:pPr algn="just">
              <a:lnSpc>
                <a:spcPts val="4591"/>
              </a:lnSpc>
            </a:pPr>
          </a:p>
        </p:txBody>
      </p:sp>
      <p:sp>
        <p:nvSpPr>
          <p:cNvPr name="TextBox 13" id="13"/>
          <p:cNvSpPr txBox="true"/>
          <p:nvPr/>
        </p:nvSpPr>
        <p:spPr>
          <a:xfrm rot="0">
            <a:off x="6076979" y="231047"/>
            <a:ext cx="6469975" cy="811531"/>
          </a:xfrm>
          <a:prstGeom prst="rect">
            <a:avLst/>
          </a:prstGeom>
        </p:spPr>
        <p:txBody>
          <a:bodyPr anchor="t" rtlCol="false" tIns="0" lIns="0" bIns="0" rIns="0">
            <a:spAutoFit/>
          </a:bodyPr>
          <a:lstStyle/>
          <a:p>
            <a:pPr algn="l" marL="0" indent="0" lvl="0">
              <a:lnSpc>
                <a:spcPts val="6719"/>
              </a:lnSpc>
              <a:spcBef>
                <a:spcPct val="0"/>
              </a:spcBef>
            </a:pPr>
            <a:r>
              <a:rPr lang="en-US" b="true" sz="4799">
                <a:solidFill>
                  <a:srgbClr val="FFFFFF"/>
                </a:solidFill>
                <a:latin typeface="Canva Sans Bold"/>
                <a:ea typeface="Canva Sans Bold"/>
                <a:cs typeface="Canva Sans Bold"/>
                <a:sym typeface="Canva Sans Bold"/>
              </a:rPr>
              <a:t>Home Page Overview</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0582" y="1518510"/>
            <a:ext cx="9246836" cy="4392247"/>
          </a:xfrm>
          <a:custGeom>
            <a:avLst/>
            <a:gdLst/>
            <a:ahLst/>
            <a:cxnLst/>
            <a:rect r="r" b="b" t="t" l="l"/>
            <a:pathLst>
              <a:path h="4392247" w="9246836">
                <a:moveTo>
                  <a:pt x="0" y="0"/>
                </a:moveTo>
                <a:lnTo>
                  <a:pt x="9246836" y="0"/>
                </a:lnTo>
                <a:lnTo>
                  <a:pt x="9246836" y="4392247"/>
                </a:lnTo>
                <a:lnTo>
                  <a:pt x="0" y="4392247"/>
                </a:lnTo>
                <a:lnTo>
                  <a:pt x="0" y="0"/>
                </a:lnTo>
                <a:close/>
              </a:path>
            </a:pathLst>
          </a:custGeom>
          <a:blipFill>
            <a:blip r:embed="rId2"/>
            <a:stretch>
              <a:fillRect l="-434" t="0" r="-434" b="0"/>
            </a:stretch>
          </a:blipFill>
        </p:spPr>
      </p:sp>
      <p:sp>
        <p:nvSpPr>
          <p:cNvPr name="TextBox 12" id="12"/>
          <p:cNvSpPr txBox="true"/>
          <p:nvPr/>
        </p:nvSpPr>
        <p:spPr>
          <a:xfrm rot="0">
            <a:off x="1028700" y="6245987"/>
            <a:ext cx="16230600" cy="4041013"/>
          </a:xfrm>
          <a:prstGeom prst="rect">
            <a:avLst/>
          </a:prstGeom>
        </p:spPr>
        <p:txBody>
          <a:bodyPr anchor="t" rtlCol="false" tIns="0" lIns="0" bIns="0" rIns="0">
            <a:spAutoFit/>
          </a:bodyPr>
          <a:lstStyle/>
          <a:p>
            <a:pPr algn="just">
              <a:lnSpc>
                <a:spcPts val="4591"/>
              </a:lnSpc>
            </a:pPr>
            <a:r>
              <a:rPr lang="en-US" sz="3279" b="true">
                <a:solidFill>
                  <a:srgbClr val="FFFFFF"/>
                </a:solidFill>
                <a:latin typeface="Quicksand Bold"/>
                <a:ea typeface="Quicksand Bold"/>
                <a:cs typeface="Quicksand Bold"/>
                <a:sym typeface="Quicksand Bold"/>
              </a:rPr>
              <a:t>How It Works Section:</a:t>
            </a:r>
          </a:p>
          <a:p>
            <a:pPr algn="just">
              <a:lnSpc>
                <a:spcPts val="4591"/>
              </a:lnSpc>
            </a:pPr>
            <a:r>
              <a:rPr lang="en-US" sz="3279" b="true">
                <a:solidFill>
                  <a:srgbClr val="FFFFFF"/>
                </a:solidFill>
                <a:latin typeface="Quicksand Bold"/>
                <a:ea typeface="Quicksand Bold"/>
                <a:cs typeface="Quicksand Bold"/>
                <a:sym typeface="Quicksand Bold"/>
              </a:rPr>
              <a:t> </a:t>
            </a:r>
            <a:r>
              <a:rPr lang="en-US" sz="3279" b="true">
                <a:solidFill>
                  <a:srgbClr val="FFFFFF"/>
                </a:solidFill>
                <a:latin typeface="Quicksand Bold"/>
                <a:ea typeface="Quicksand Bold"/>
                <a:cs typeface="Quicksand Bold"/>
                <a:sym typeface="Quicksand Bold"/>
              </a:rPr>
              <a:t>This part explains how the website functions. It guides users through the process of:</a:t>
            </a:r>
          </a:p>
          <a:p>
            <a:pPr algn="just" marL="708150" indent="-354075" lvl="1">
              <a:lnSpc>
                <a:spcPts val="4591"/>
              </a:lnSpc>
              <a:buFont typeface="Arial"/>
              <a:buChar char="•"/>
            </a:pPr>
            <a:r>
              <a:rPr lang="en-US" b="true" sz="3279">
                <a:solidFill>
                  <a:srgbClr val="FFFFFF"/>
                </a:solidFill>
                <a:latin typeface="Quicksand Bold"/>
                <a:ea typeface="Quicksand Bold"/>
                <a:cs typeface="Quicksand Bold"/>
                <a:sym typeface="Quicksand Bold"/>
              </a:rPr>
              <a:t>Searching for suitable job opportunities</a:t>
            </a:r>
          </a:p>
          <a:p>
            <a:pPr algn="just" marL="708150" indent="-354075" lvl="1">
              <a:lnSpc>
                <a:spcPts val="4591"/>
              </a:lnSpc>
              <a:buFont typeface="Arial"/>
              <a:buChar char="•"/>
            </a:pPr>
            <a:r>
              <a:rPr lang="en-US" b="true" sz="3279">
                <a:solidFill>
                  <a:srgbClr val="FFFFFF"/>
                </a:solidFill>
                <a:latin typeface="Quicksand Bold"/>
                <a:ea typeface="Quicksand Bold"/>
                <a:cs typeface="Quicksand Bold"/>
                <a:sym typeface="Quicksand Bold"/>
              </a:rPr>
              <a:t>Applying for jobs directly through the platform</a:t>
            </a:r>
          </a:p>
          <a:p>
            <a:pPr algn="just" marL="708150" indent="-354075" lvl="1">
              <a:lnSpc>
                <a:spcPts val="4591"/>
              </a:lnSpc>
              <a:buFont typeface="Arial"/>
              <a:buChar char="•"/>
            </a:pPr>
            <a:r>
              <a:rPr lang="en-US" b="true" sz="3279">
                <a:solidFill>
                  <a:srgbClr val="FFFFFF"/>
                </a:solidFill>
                <a:latin typeface="Quicksand Bold"/>
                <a:ea typeface="Quicksand Bold"/>
                <a:cs typeface="Quicksand Bold"/>
                <a:sym typeface="Quicksand Bold"/>
              </a:rPr>
              <a:t>Understanding how the platform connects job seekers with employers</a:t>
            </a:r>
          </a:p>
          <a:p>
            <a:pPr algn="just">
              <a:lnSpc>
                <a:spcPts val="4591"/>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0582" y="1518510"/>
            <a:ext cx="9246836" cy="4392247"/>
          </a:xfrm>
          <a:custGeom>
            <a:avLst/>
            <a:gdLst/>
            <a:ahLst/>
            <a:cxnLst/>
            <a:rect r="r" b="b" t="t" l="l"/>
            <a:pathLst>
              <a:path h="4392247" w="9246836">
                <a:moveTo>
                  <a:pt x="0" y="0"/>
                </a:moveTo>
                <a:lnTo>
                  <a:pt x="9246836" y="0"/>
                </a:lnTo>
                <a:lnTo>
                  <a:pt x="9246836" y="4392247"/>
                </a:lnTo>
                <a:lnTo>
                  <a:pt x="0" y="4392247"/>
                </a:lnTo>
                <a:lnTo>
                  <a:pt x="0" y="0"/>
                </a:lnTo>
                <a:close/>
              </a:path>
            </a:pathLst>
          </a:custGeom>
          <a:blipFill>
            <a:blip r:embed="rId2"/>
            <a:stretch>
              <a:fillRect l="-629" t="0" r="-629" b="0"/>
            </a:stretch>
          </a:blipFill>
        </p:spPr>
      </p:sp>
      <p:sp>
        <p:nvSpPr>
          <p:cNvPr name="TextBox 12" id="12"/>
          <p:cNvSpPr txBox="true"/>
          <p:nvPr/>
        </p:nvSpPr>
        <p:spPr>
          <a:xfrm rot="0">
            <a:off x="1028700" y="6245987"/>
            <a:ext cx="16230600" cy="2297938"/>
          </a:xfrm>
          <a:prstGeom prst="rect">
            <a:avLst/>
          </a:prstGeom>
        </p:spPr>
        <p:txBody>
          <a:bodyPr anchor="t" rtlCol="false" tIns="0" lIns="0" bIns="0" rIns="0">
            <a:spAutoFit/>
          </a:bodyPr>
          <a:lstStyle/>
          <a:p>
            <a:pPr algn="just">
              <a:lnSpc>
                <a:spcPts val="4591"/>
              </a:lnSpc>
            </a:pPr>
            <a:r>
              <a:rPr lang="en-US" sz="3279" b="true">
                <a:solidFill>
                  <a:srgbClr val="FFFFFF"/>
                </a:solidFill>
                <a:latin typeface="Quicksand Bold"/>
                <a:ea typeface="Quicksand Bold"/>
                <a:cs typeface="Quicksand Bold"/>
                <a:sym typeface="Quicksand Bold"/>
              </a:rPr>
              <a:t>Companies Section:</a:t>
            </a:r>
          </a:p>
          <a:p>
            <a:pPr algn="just">
              <a:lnSpc>
                <a:spcPts val="4591"/>
              </a:lnSpc>
            </a:pPr>
            <a:r>
              <a:rPr lang="en-US" b="true" sz="3279">
                <a:solidFill>
                  <a:srgbClr val="FFFFFF"/>
                </a:solidFill>
                <a:latin typeface="Quicksand Bold"/>
                <a:ea typeface="Quicksand Bold"/>
                <a:cs typeface="Quicksand Bold"/>
                <a:sym typeface="Quicksand Bold"/>
              </a:rPr>
              <a:t>A dedicated area that lists several well-known companies currently operating in the market. It helps users explore potential employers and learn more about the companies offering job opportunities.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520582" y="1518510"/>
            <a:ext cx="9246836" cy="4392247"/>
          </a:xfrm>
          <a:custGeom>
            <a:avLst/>
            <a:gdLst/>
            <a:ahLst/>
            <a:cxnLst/>
            <a:rect r="r" b="b" t="t" l="l"/>
            <a:pathLst>
              <a:path h="4392247" w="9246836">
                <a:moveTo>
                  <a:pt x="0" y="0"/>
                </a:moveTo>
                <a:lnTo>
                  <a:pt x="9246836" y="0"/>
                </a:lnTo>
                <a:lnTo>
                  <a:pt x="9246836" y="4392247"/>
                </a:lnTo>
                <a:lnTo>
                  <a:pt x="0" y="4392247"/>
                </a:lnTo>
                <a:lnTo>
                  <a:pt x="0" y="0"/>
                </a:lnTo>
                <a:close/>
              </a:path>
            </a:pathLst>
          </a:custGeom>
          <a:blipFill>
            <a:blip r:embed="rId2"/>
            <a:stretch>
              <a:fillRect l="-434" t="0" r="-434" b="0"/>
            </a:stretch>
          </a:blipFill>
        </p:spPr>
      </p:sp>
      <p:sp>
        <p:nvSpPr>
          <p:cNvPr name="TextBox 12" id="12"/>
          <p:cNvSpPr txBox="true"/>
          <p:nvPr/>
        </p:nvSpPr>
        <p:spPr>
          <a:xfrm rot="0">
            <a:off x="1028700" y="6245987"/>
            <a:ext cx="16230600" cy="2297938"/>
          </a:xfrm>
          <a:prstGeom prst="rect">
            <a:avLst/>
          </a:prstGeom>
        </p:spPr>
        <p:txBody>
          <a:bodyPr anchor="t" rtlCol="false" tIns="0" lIns="0" bIns="0" rIns="0">
            <a:spAutoFit/>
          </a:bodyPr>
          <a:lstStyle/>
          <a:p>
            <a:pPr algn="just">
              <a:lnSpc>
                <a:spcPts val="4591"/>
              </a:lnSpc>
            </a:pPr>
            <a:r>
              <a:rPr lang="en-US" sz="3279" b="true">
                <a:solidFill>
                  <a:srgbClr val="FFFFFF"/>
                </a:solidFill>
                <a:latin typeface="Quicksand Bold"/>
                <a:ea typeface="Quicksand Bold"/>
                <a:cs typeface="Quicksand Bold"/>
                <a:sym typeface="Quicksand Bold"/>
              </a:rPr>
              <a:t>About Us Section:</a:t>
            </a:r>
          </a:p>
          <a:p>
            <a:pPr algn="just">
              <a:lnSpc>
                <a:spcPts val="4591"/>
              </a:lnSpc>
            </a:pPr>
            <a:r>
              <a:rPr lang="en-US" b="true" sz="3279">
                <a:solidFill>
                  <a:srgbClr val="FFFFFF"/>
                </a:solidFill>
                <a:latin typeface="Quicksand Bold"/>
                <a:ea typeface="Quicksand Bold"/>
                <a:cs typeface="Quicksand Bold"/>
                <a:sym typeface="Quicksand Bold"/>
              </a:rPr>
              <a:t>This section provides information about the platform itself, its mission, vision, and the team behind the service. It helps build trust and transparency with the users.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28545" y="899426"/>
            <a:ext cx="3220022" cy="4682538"/>
          </a:xfrm>
          <a:custGeom>
            <a:avLst/>
            <a:gdLst/>
            <a:ahLst/>
            <a:cxnLst/>
            <a:rect r="r" b="b" t="t" l="l"/>
            <a:pathLst>
              <a:path h="4682538" w="3220022">
                <a:moveTo>
                  <a:pt x="0" y="0"/>
                </a:moveTo>
                <a:lnTo>
                  <a:pt x="3220022" y="0"/>
                </a:lnTo>
                <a:lnTo>
                  <a:pt x="3220022" y="4682538"/>
                </a:lnTo>
                <a:lnTo>
                  <a:pt x="0" y="4682538"/>
                </a:lnTo>
                <a:lnTo>
                  <a:pt x="0" y="0"/>
                </a:lnTo>
                <a:close/>
              </a:path>
            </a:pathLst>
          </a:custGeom>
          <a:blipFill>
            <a:blip r:embed="rId2"/>
            <a:stretch>
              <a:fillRect l="-516" t="-2573" r="-516" b="0"/>
            </a:stretch>
          </a:blipFill>
          <a:ln w="95250" cap="sq">
            <a:solidFill>
              <a:srgbClr val="F4F4F4"/>
            </a:solidFill>
            <a:prstDash val="solid"/>
            <a:miter/>
          </a:ln>
        </p:spPr>
      </p:sp>
      <p:sp>
        <p:nvSpPr>
          <p:cNvPr name="Freeform 12" id="12"/>
          <p:cNvSpPr/>
          <p:nvPr/>
        </p:nvSpPr>
        <p:spPr>
          <a:xfrm flipH="false" flipV="false" rot="0">
            <a:off x="12151392" y="899426"/>
            <a:ext cx="3220022" cy="4682538"/>
          </a:xfrm>
          <a:custGeom>
            <a:avLst/>
            <a:gdLst/>
            <a:ahLst/>
            <a:cxnLst/>
            <a:rect r="r" b="b" t="t" l="l"/>
            <a:pathLst>
              <a:path h="4682538" w="3220022">
                <a:moveTo>
                  <a:pt x="0" y="0"/>
                </a:moveTo>
                <a:lnTo>
                  <a:pt x="3220021" y="0"/>
                </a:lnTo>
                <a:lnTo>
                  <a:pt x="3220021" y="4682538"/>
                </a:lnTo>
                <a:lnTo>
                  <a:pt x="0" y="4682538"/>
                </a:lnTo>
                <a:lnTo>
                  <a:pt x="0" y="0"/>
                </a:lnTo>
                <a:close/>
              </a:path>
            </a:pathLst>
          </a:custGeom>
          <a:blipFill>
            <a:blip r:embed="rId3"/>
            <a:stretch>
              <a:fillRect l="0" t="0" r="0" b="-24"/>
            </a:stretch>
          </a:blipFill>
          <a:ln w="95250" cap="sq">
            <a:solidFill>
              <a:srgbClr val="F4F4F4"/>
            </a:solidFill>
            <a:prstDash val="solid"/>
            <a:miter/>
          </a:ln>
        </p:spPr>
      </p:sp>
      <p:sp>
        <p:nvSpPr>
          <p:cNvPr name="TextBox 13" id="13"/>
          <p:cNvSpPr txBox="true"/>
          <p:nvPr/>
        </p:nvSpPr>
        <p:spPr>
          <a:xfrm rot="0">
            <a:off x="2968920" y="5877239"/>
            <a:ext cx="9976632" cy="528320"/>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FAFAF9"/>
                </a:solidFill>
                <a:latin typeface="Quicksand Bold"/>
                <a:ea typeface="Quicksand Bold"/>
                <a:cs typeface="Quicksand Bold"/>
                <a:sym typeface="Quicksand Bold"/>
              </a:rPr>
              <a:t>ChatBot:</a:t>
            </a:r>
          </a:p>
        </p:txBody>
      </p:sp>
      <p:sp>
        <p:nvSpPr>
          <p:cNvPr name="TextBox 14" id="14"/>
          <p:cNvSpPr txBox="true"/>
          <p:nvPr/>
        </p:nvSpPr>
        <p:spPr>
          <a:xfrm rot="0">
            <a:off x="12503483" y="5877239"/>
            <a:ext cx="9976632" cy="528320"/>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FAFAF9"/>
                </a:solidFill>
                <a:latin typeface="Quicksand Bold"/>
                <a:ea typeface="Quicksand Bold"/>
                <a:cs typeface="Quicksand Bold"/>
                <a:sym typeface="Quicksand Bold"/>
              </a:rPr>
              <a:t>Cv Analyser:</a:t>
            </a:r>
          </a:p>
        </p:txBody>
      </p:sp>
      <p:sp>
        <p:nvSpPr>
          <p:cNvPr name="Freeform 15" id="15"/>
          <p:cNvSpPr/>
          <p:nvPr/>
        </p:nvSpPr>
        <p:spPr>
          <a:xfrm flipH="false" flipV="false" rot="0">
            <a:off x="4798885" y="-5014697"/>
            <a:ext cx="7411641" cy="7344262"/>
          </a:xfrm>
          <a:custGeom>
            <a:avLst/>
            <a:gdLst/>
            <a:ahLst/>
            <a:cxnLst/>
            <a:rect r="r" b="b" t="t" l="l"/>
            <a:pathLst>
              <a:path h="7344262" w="7411641">
                <a:moveTo>
                  <a:pt x="0" y="0"/>
                </a:moveTo>
                <a:lnTo>
                  <a:pt x="7411641" y="0"/>
                </a:lnTo>
                <a:lnTo>
                  <a:pt x="7411641" y="7344262"/>
                </a:lnTo>
                <a:lnTo>
                  <a:pt x="0" y="7344262"/>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533912" y="7825023"/>
            <a:ext cx="7411641" cy="7344262"/>
          </a:xfrm>
          <a:custGeom>
            <a:avLst/>
            <a:gdLst/>
            <a:ahLst/>
            <a:cxnLst/>
            <a:rect r="r" b="b" t="t" l="l"/>
            <a:pathLst>
              <a:path h="7344262" w="7411641">
                <a:moveTo>
                  <a:pt x="0" y="0"/>
                </a:moveTo>
                <a:lnTo>
                  <a:pt x="7411640" y="0"/>
                </a:lnTo>
                <a:lnTo>
                  <a:pt x="7411640" y="7344262"/>
                </a:lnTo>
                <a:lnTo>
                  <a:pt x="0" y="7344262"/>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448173" y="6691309"/>
            <a:ext cx="6626459" cy="2901188"/>
          </a:xfrm>
          <a:prstGeom prst="rect">
            <a:avLst/>
          </a:prstGeom>
        </p:spPr>
        <p:txBody>
          <a:bodyPr anchor="t" rtlCol="false" tIns="0" lIns="0" bIns="0" rIns="0">
            <a:spAutoFit/>
          </a:bodyPr>
          <a:lstStyle/>
          <a:p>
            <a:pPr algn="ctr">
              <a:lnSpc>
                <a:spcPts val="3892"/>
              </a:lnSpc>
              <a:spcBef>
                <a:spcPct val="0"/>
              </a:spcBef>
            </a:pPr>
            <a:r>
              <a:rPr lang="en-US" b="true" sz="2780">
                <a:solidFill>
                  <a:srgbClr val="FFFFFF"/>
                </a:solidFill>
                <a:latin typeface="Quicksand Bold"/>
                <a:ea typeface="Quicksand Bold"/>
                <a:cs typeface="Quicksand Bold"/>
                <a:sym typeface="Quicksand Bold"/>
              </a:rPr>
              <a:t>The role of a CV Analyser is to</a:t>
            </a:r>
            <a:r>
              <a:rPr lang="en-US" b="true" sz="2780">
                <a:solidFill>
                  <a:srgbClr val="FFFFFF"/>
                </a:solidFill>
                <a:latin typeface="Quicksand Bold"/>
                <a:ea typeface="Quicksand Bold"/>
                <a:cs typeface="Quicksand Bold"/>
                <a:sym typeface="Quicksand Bold"/>
              </a:rPr>
              <a:t> review and analyze candidates' resumes, extract relevant skills and experiences for various positions, and provide an accurate assessment to assist in the hiring decision process.</a:t>
            </a:r>
          </a:p>
        </p:txBody>
      </p:sp>
      <p:sp>
        <p:nvSpPr>
          <p:cNvPr name="TextBox 18" id="18"/>
          <p:cNvSpPr txBox="true"/>
          <p:nvPr/>
        </p:nvSpPr>
        <p:spPr>
          <a:xfrm rot="0">
            <a:off x="1485656" y="6691309"/>
            <a:ext cx="6626459" cy="2901188"/>
          </a:xfrm>
          <a:prstGeom prst="rect">
            <a:avLst/>
          </a:prstGeom>
        </p:spPr>
        <p:txBody>
          <a:bodyPr anchor="t" rtlCol="false" tIns="0" lIns="0" bIns="0" rIns="0">
            <a:spAutoFit/>
          </a:bodyPr>
          <a:lstStyle/>
          <a:p>
            <a:pPr algn="ctr">
              <a:lnSpc>
                <a:spcPts val="3892"/>
              </a:lnSpc>
              <a:spcBef>
                <a:spcPct val="0"/>
              </a:spcBef>
            </a:pPr>
            <a:r>
              <a:rPr lang="en-US" b="true" sz="2780">
                <a:solidFill>
                  <a:srgbClr val="FFFFFF"/>
                </a:solidFill>
                <a:latin typeface="Quicksand Bold"/>
                <a:ea typeface="Quicksand Bold"/>
                <a:cs typeface="Quicksand Bold"/>
                <a:sym typeface="Quicksand Bold"/>
              </a:rPr>
              <a:t>The role of a chatbot is to</a:t>
            </a:r>
            <a:r>
              <a:rPr lang="en-US" b="true" sz="2780">
                <a:solidFill>
                  <a:srgbClr val="FFFFFF"/>
                </a:solidFill>
                <a:latin typeface="Quicksand Bold"/>
                <a:ea typeface="Quicksand Bold"/>
                <a:cs typeface="Quicksand Bold"/>
                <a:sym typeface="Quicksand Bold"/>
              </a:rPr>
              <a:t> engage with users in real-time, understand their queries, provide relevant responses, and assist in tasks or troubleshooting, enhancing customer support and user experience.</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13807" y="1080261"/>
            <a:ext cx="6860387"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System Design</a:t>
            </a:r>
          </a:p>
        </p:txBody>
      </p:sp>
      <p:sp>
        <p:nvSpPr>
          <p:cNvPr name="TextBox 12" id="12"/>
          <p:cNvSpPr txBox="true"/>
          <p:nvPr/>
        </p:nvSpPr>
        <p:spPr>
          <a:xfrm rot="0">
            <a:off x="1028700" y="4157150"/>
            <a:ext cx="16230600" cy="4909059"/>
          </a:xfrm>
          <a:prstGeom prst="rect">
            <a:avLst/>
          </a:prstGeom>
        </p:spPr>
        <p:txBody>
          <a:bodyPr anchor="t" rtlCol="false" tIns="0" lIns="0" bIns="0" rIns="0">
            <a:spAutoFit/>
          </a:bodyPr>
          <a:lstStyle/>
          <a:p>
            <a:pPr algn="just" marL="859276" indent="-429638" lvl="1">
              <a:lnSpc>
                <a:spcPts val="5571"/>
              </a:lnSpc>
              <a:buFont typeface="Arial"/>
              <a:buChar char="•"/>
            </a:pPr>
            <a:r>
              <a:rPr lang="en-US" b="true" sz="3979">
                <a:solidFill>
                  <a:srgbClr val="FFFFFF"/>
                </a:solidFill>
                <a:latin typeface="Quicksand Bold"/>
                <a:ea typeface="Quicksand Bold"/>
                <a:cs typeface="Quicksand Bold"/>
                <a:sym typeface="Quicksand Bold"/>
              </a:rPr>
              <a:t>Presentation Layer: Frontend development using Angular and Bootstrap for a responsive and user-friendly interface.</a:t>
            </a:r>
          </a:p>
          <a:p>
            <a:pPr algn="just" marL="859276" indent="-429638" lvl="1">
              <a:lnSpc>
                <a:spcPts val="5571"/>
              </a:lnSpc>
              <a:buFont typeface="Arial"/>
              <a:buChar char="•"/>
            </a:pPr>
            <a:r>
              <a:rPr lang="en-US" b="true" sz="3979">
                <a:solidFill>
                  <a:srgbClr val="FFFFFF"/>
                </a:solidFill>
                <a:latin typeface="Quicksand Bold"/>
                <a:ea typeface="Quicksand Bold"/>
                <a:cs typeface="Quicksand Bold"/>
                <a:sym typeface="Quicksand Bold"/>
              </a:rPr>
              <a:t>Business Logic Layer: Backend services built with .NET Core to handle APIs, authentication, and business logic.</a:t>
            </a:r>
          </a:p>
          <a:p>
            <a:pPr algn="just" marL="859276" indent="-429638" lvl="1">
              <a:lnSpc>
                <a:spcPts val="5571"/>
              </a:lnSpc>
              <a:buFont typeface="Arial"/>
              <a:buChar char="•"/>
            </a:pPr>
            <a:r>
              <a:rPr lang="en-US" b="true" sz="3979">
                <a:solidFill>
                  <a:srgbClr val="FFFFFF"/>
                </a:solidFill>
                <a:latin typeface="Quicksand Bold"/>
                <a:ea typeface="Quicksand Bold"/>
                <a:cs typeface="Quicksand Bold"/>
                <a:sym typeface="Quicksand Bold"/>
              </a:rPr>
              <a:t>Data Layer: Use SQL Server to store user accounts, job listings, CVs, and application data. </a:t>
            </a:r>
          </a:p>
          <a:p>
            <a:pPr algn="just">
              <a:lnSpc>
                <a:spcPts val="5571"/>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749707" y="4180693"/>
            <a:ext cx="9795552"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 </a:t>
            </a:r>
            <a:r>
              <a:rPr lang="en-US" b="true" sz="10063" i="true">
                <a:solidFill>
                  <a:srgbClr val="FFFFFF"/>
                </a:solidFill>
                <a:latin typeface="Cormorant Garamond Bold Italics"/>
                <a:ea typeface="Cormorant Garamond Bold Italics"/>
                <a:cs typeface="Cormorant Garamond Bold Italics"/>
                <a:sym typeface="Cormorant Garamond Bold Italics"/>
              </a:rPr>
              <a:t>Designs (Prototype)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531125"/>
            <a:ext cx="6043170" cy="3604945"/>
          </a:xfrm>
          <a:custGeom>
            <a:avLst/>
            <a:gdLst/>
            <a:ahLst/>
            <a:cxnLst/>
            <a:rect r="r" b="b" t="t" l="l"/>
            <a:pathLst>
              <a:path h="3604945" w="6043170">
                <a:moveTo>
                  <a:pt x="0" y="0"/>
                </a:moveTo>
                <a:lnTo>
                  <a:pt x="6043170" y="0"/>
                </a:lnTo>
                <a:lnTo>
                  <a:pt x="6043170" y="3604945"/>
                </a:lnTo>
                <a:lnTo>
                  <a:pt x="0" y="3604945"/>
                </a:lnTo>
                <a:lnTo>
                  <a:pt x="0" y="0"/>
                </a:lnTo>
                <a:close/>
              </a:path>
            </a:pathLst>
          </a:custGeom>
          <a:blipFill>
            <a:blip r:embed="rId2"/>
            <a:stretch>
              <a:fillRect l="-9312" t="0" r="-15316" b="0"/>
            </a:stretch>
          </a:blipFill>
        </p:spPr>
      </p:sp>
      <p:sp>
        <p:nvSpPr>
          <p:cNvPr name="Freeform 6" id="6"/>
          <p:cNvSpPr/>
          <p:nvPr/>
        </p:nvSpPr>
        <p:spPr>
          <a:xfrm flipH="false" flipV="false" rot="0">
            <a:off x="9446623" y="531125"/>
            <a:ext cx="7608213" cy="3604945"/>
          </a:xfrm>
          <a:custGeom>
            <a:avLst/>
            <a:gdLst/>
            <a:ahLst/>
            <a:cxnLst/>
            <a:rect r="r" b="b" t="t" l="l"/>
            <a:pathLst>
              <a:path h="3604945" w="7608213">
                <a:moveTo>
                  <a:pt x="0" y="0"/>
                </a:moveTo>
                <a:lnTo>
                  <a:pt x="7608213" y="0"/>
                </a:lnTo>
                <a:lnTo>
                  <a:pt x="7608213" y="3604945"/>
                </a:lnTo>
                <a:lnTo>
                  <a:pt x="0" y="3604945"/>
                </a:lnTo>
                <a:lnTo>
                  <a:pt x="0" y="0"/>
                </a:lnTo>
                <a:close/>
              </a:path>
            </a:pathLst>
          </a:custGeom>
          <a:blipFill>
            <a:blip r:embed="rId3"/>
            <a:stretch>
              <a:fillRect l="-1441" t="0" r="-1441" b="-3929"/>
            </a:stretch>
          </a:blipFill>
        </p:spPr>
      </p:sp>
      <p:sp>
        <p:nvSpPr>
          <p:cNvPr name="Freeform 7" id="7"/>
          <p:cNvSpPr/>
          <p:nvPr/>
        </p:nvSpPr>
        <p:spPr>
          <a:xfrm flipH="false" flipV="false" rot="0">
            <a:off x="1028700" y="5446061"/>
            <a:ext cx="6043170" cy="3641639"/>
          </a:xfrm>
          <a:custGeom>
            <a:avLst/>
            <a:gdLst/>
            <a:ahLst/>
            <a:cxnLst/>
            <a:rect r="r" b="b" t="t" l="l"/>
            <a:pathLst>
              <a:path h="3641639" w="6043170">
                <a:moveTo>
                  <a:pt x="0" y="0"/>
                </a:moveTo>
                <a:lnTo>
                  <a:pt x="6043170" y="0"/>
                </a:lnTo>
                <a:lnTo>
                  <a:pt x="6043170" y="3641640"/>
                </a:lnTo>
                <a:lnTo>
                  <a:pt x="0" y="3641640"/>
                </a:lnTo>
                <a:lnTo>
                  <a:pt x="0" y="0"/>
                </a:lnTo>
                <a:close/>
              </a:path>
            </a:pathLst>
          </a:custGeom>
          <a:blipFill>
            <a:blip r:embed="rId4"/>
            <a:stretch>
              <a:fillRect l="0" t="0" r="0" b="0"/>
            </a:stretch>
          </a:blipFill>
        </p:spPr>
      </p:sp>
      <p:sp>
        <p:nvSpPr>
          <p:cNvPr name="Freeform 8" id="8"/>
          <p:cNvSpPr/>
          <p:nvPr/>
        </p:nvSpPr>
        <p:spPr>
          <a:xfrm flipH="false" flipV="false" rot="0">
            <a:off x="9446623" y="5446061"/>
            <a:ext cx="7608213" cy="3641639"/>
          </a:xfrm>
          <a:custGeom>
            <a:avLst/>
            <a:gdLst/>
            <a:ahLst/>
            <a:cxnLst/>
            <a:rect r="r" b="b" t="t" l="l"/>
            <a:pathLst>
              <a:path h="3641639" w="7608213">
                <a:moveTo>
                  <a:pt x="0" y="0"/>
                </a:moveTo>
                <a:lnTo>
                  <a:pt x="7608213" y="0"/>
                </a:lnTo>
                <a:lnTo>
                  <a:pt x="7608213" y="3641640"/>
                </a:lnTo>
                <a:lnTo>
                  <a:pt x="0" y="364164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73130" y="1693690"/>
            <a:ext cx="6918669" cy="69186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377" y="0"/>
                  </a:moveTo>
                  <a:lnTo>
                    <a:pt x="743423" y="0"/>
                  </a:lnTo>
                  <a:cubicBezTo>
                    <a:pt x="781739" y="0"/>
                    <a:pt x="812800" y="31061"/>
                    <a:pt x="812800" y="69377"/>
                  </a:cubicBezTo>
                  <a:lnTo>
                    <a:pt x="812800" y="743423"/>
                  </a:lnTo>
                  <a:cubicBezTo>
                    <a:pt x="812800" y="781739"/>
                    <a:pt x="781739" y="812800"/>
                    <a:pt x="743423" y="812800"/>
                  </a:cubicBezTo>
                  <a:lnTo>
                    <a:pt x="69377" y="812800"/>
                  </a:lnTo>
                  <a:cubicBezTo>
                    <a:pt x="31061" y="812800"/>
                    <a:pt x="0" y="781739"/>
                    <a:pt x="0" y="743423"/>
                  </a:cubicBezTo>
                  <a:lnTo>
                    <a:pt x="0" y="69377"/>
                  </a:lnTo>
                  <a:cubicBezTo>
                    <a:pt x="0" y="31061"/>
                    <a:pt x="31061" y="0"/>
                    <a:pt x="69377" y="0"/>
                  </a:cubicBezTo>
                  <a:close/>
                </a:path>
              </a:pathLst>
            </a:custGeom>
            <a:blipFill>
              <a:blip r:embed="rId2"/>
              <a:stretch>
                <a:fillRect l="0" t="-25240" r="0" b="-25240"/>
              </a:stretch>
            </a:blipFill>
            <a:ln w="123825" cap="rnd">
              <a:solidFill>
                <a:srgbClr val="FFFFFF"/>
              </a:solidFill>
              <a:prstDash val="solid"/>
              <a:round/>
            </a:ln>
          </p:spPr>
        </p:sp>
      </p:grpSp>
      <p:sp>
        <p:nvSpPr>
          <p:cNvPr name="TextBox 7" id="7"/>
          <p:cNvSpPr txBox="true"/>
          <p:nvPr/>
        </p:nvSpPr>
        <p:spPr>
          <a:xfrm rot="0">
            <a:off x="667782" y="572455"/>
            <a:ext cx="8476218"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Outline</a:t>
            </a:r>
          </a:p>
        </p:txBody>
      </p:sp>
      <p:sp>
        <p:nvSpPr>
          <p:cNvPr name="TextBox 8" id="8"/>
          <p:cNvSpPr txBox="true"/>
          <p:nvPr/>
        </p:nvSpPr>
        <p:spPr>
          <a:xfrm rot="0">
            <a:off x="667782" y="467680"/>
            <a:ext cx="11035922" cy="9799315"/>
          </a:xfrm>
          <a:prstGeom prst="rect">
            <a:avLst/>
          </a:prstGeom>
        </p:spPr>
        <p:txBody>
          <a:bodyPr anchor="t" rtlCol="false" tIns="0" lIns="0" bIns="0" rIns="0">
            <a:spAutoFit/>
          </a:bodyPr>
          <a:lstStyle/>
          <a:p>
            <a:pPr algn="l">
              <a:lnSpc>
                <a:spcPts val="14913"/>
              </a:lnSpc>
            </a:pPr>
            <a:r>
              <a:rPr lang="en-US" sz="10652" b="true">
                <a:solidFill>
                  <a:srgbClr val="FFFFFF"/>
                </a:solidFill>
                <a:latin typeface="Quicksand Bold"/>
                <a:ea typeface="Quicksand Bold"/>
                <a:cs typeface="Quicksand Bold"/>
                <a:sym typeface="Quicksand Bold"/>
              </a:rPr>
              <a:t>                                             </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Introduction              </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Importance of Jobify</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Problem Statement  </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Problem Solutions     </a:t>
            </a:r>
          </a:p>
          <a:p>
            <a:pPr algn="l" marL="798846" indent="-399423" lvl="1">
              <a:lnSpc>
                <a:spcPts val="5180"/>
              </a:lnSpc>
              <a:buFont typeface="Arial"/>
              <a:buChar char="•"/>
            </a:pPr>
            <a:r>
              <a:rPr lang="en-US" b="true" sz="3700">
                <a:solidFill>
                  <a:srgbClr val="FFFFFF"/>
                </a:solidFill>
                <a:latin typeface="Quicksand Bold"/>
                <a:ea typeface="Quicksand Bold"/>
                <a:cs typeface="Quicksand Bold"/>
                <a:sym typeface="Quicksand Bold"/>
              </a:rPr>
              <a:t>Requirements</a:t>
            </a:r>
          </a:p>
          <a:p>
            <a:pPr algn="l">
              <a:lnSpc>
                <a:spcPts val="5246"/>
              </a:lnSpc>
            </a:pPr>
            <a:r>
              <a:rPr lang="en-US" sz="3747" b="true">
                <a:solidFill>
                  <a:srgbClr val="FFFFFF"/>
                </a:solidFill>
                <a:latin typeface="Quicksand Bold"/>
                <a:ea typeface="Quicksand Bold"/>
                <a:cs typeface="Quicksand Bold"/>
                <a:sym typeface="Quicksand Bold"/>
              </a:rPr>
              <a:t>             </a:t>
            </a:r>
            <a:r>
              <a:rPr lang="en-US" sz="3747" b="true">
                <a:solidFill>
                  <a:srgbClr val="3CBDFF"/>
                </a:solidFill>
                <a:latin typeface="Quicksand Bold"/>
                <a:ea typeface="Quicksand Bold"/>
                <a:cs typeface="Quicksand Bold"/>
                <a:sym typeface="Quicksand Bold"/>
              </a:rPr>
              <a:t> Functional Requirements  </a:t>
            </a:r>
          </a:p>
          <a:p>
            <a:pPr algn="l">
              <a:lnSpc>
                <a:spcPts val="5246"/>
              </a:lnSpc>
            </a:pPr>
            <a:r>
              <a:rPr lang="en-US" sz="3747" b="true">
                <a:solidFill>
                  <a:srgbClr val="3CBDFF"/>
                </a:solidFill>
                <a:latin typeface="Quicksand Bold"/>
                <a:ea typeface="Quicksand Bold"/>
                <a:cs typeface="Quicksand Bold"/>
                <a:sym typeface="Quicksand Bold"/>
              </a:rPr>
              <a:t>              Non Functional Requirements</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Tools </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 System features</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Time plans</a:t>
            </a:r>
          </a:p>
          <a:p>
            <a:pPr algn="l" marL="809146" indent="-404573" lvl="1">
              <a:lnSpc>
                <a:spcPts val="5246"/>
              </a:lnSpc>
              <a:buFont typeface="Arial"/>
              <a:buChar char="•"/>
            </a:pPr>
            <a:r>
              <a:rPr lang="en-US" b="true" sz="3747">
                <a:solidFill>
                  <a:srgbClr val="FFFFFF"/>
                </a:solidFill>
                <a:latin typeface="Quicksand Bold"/>
                <a:ea typeface="Quicksand Bold"/>
                <a:cs typeface="Quicksand Bold"/>
                <a:sym typeface="Quicksand Bold"/>
              </a:rPr>
              <a:t>Resources</a:t>
            </a:r>
          </a:p>
          <a:p>
            <a:pPr algn="l">
              <a:lnSpc>
                <a:spcPts val="5246"/>
              </a:lnSpc>
            </a:pPr>
            <a:r>
              <a:rPr lang="en-US" sz="3747" b="true">
                <a:solidFill>
                  <a:srgbClr val="FFFFFF"/>
                </a:solidFill>
                <a:latin typeface="Quicksand Bold"/>
                <a:ea typeface="Quicksand Bold"/>
                <a:cs typeface="Quicksand Bold"/>
                <a:sym typeface="Quicksand Bold"/>
              </a:rPr>
              <a:t>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5529" y="335447"/>
            <a:ext cx="5108382" cy="4206434"/>
          </a:xfrm>
          <a:custGeom>
            <a:avLst/>
            <a:gdLst/>
            <a:ahLst/>
            <a:cxnLst/>
            <a:rect r="r" b="b" t="t" l="l"/>
            <a:pathLst>
              <a:path h="4206434" w="5108382">
                <a:moveTo>
                  <a:pt x="0" y="0"/>
                </a:moveTo>
                <a:lnTo>
                  <a:pt x="5108382" y="0"/>
                </a:lnTo>
                <a:lnTo>
                  <a:pt x="5108382" y="4206434"/>
                </a:lnTo>
                <a:lnTo>
                  <a:pt x="0" y="4206434"/>
                </a:lnTo>
                <a:lnTo>
                  <a:pt x="0" y="0"/>
                </a:lnTo>
                <a:close/>
              </a:path>
            </a:pathLst>
          </a:custGeom>
          <a:blipFill>
            <a:blip r:embed="rId2"/>
            <a:stretch>
              <a:fillRect l="0" t="0" r="0" b="0"/>
            </a:stretch>
          </a:blipFill>
        </p:spPr>
      </p:sp>
      <p:sp>
        <p:nvSpPr>
          <p:cNvPr name="Freeform 6" id="6"/>
          <p:cNvSpPr/>
          <p:nvPr/>
        </p:nvSpPr>
        <p:spPr>
          <a:xfrm flipH="false" flipV="false" rot="0">
            <a:off x="525529" y="5143500"/>
            <a:ext cx="5108382" cy="4657649"/>
          </a:xfrm>
          <a:custGeom>
            <a:avLst/>
            <a:gdLst/>
            <a:ahLst/>
            <a:cxnLst/>
            <a:rect r="r" b="b" t="t" l="l"/>
            <a:pathLst>
              <a:path h="4657649" w="5108382">
                <a:moveTo>
                  <a:pt x="0" y="0"/>
                </a:moveTo>
                <a:lnTo>
                  <a:pt x="5108382" y="0"/>
                </a:lnTo>
                <a:lnTo>
                  <a:pt x="5108382" y="4657649"/>
                </a:lnTo>
                <a:lnTo>
                  <a:pt x="0" y="4657649"/>
                </a:lnTo>
                <a:lnTo>
                  <a:pt x="0" y="0"/>
                </a:lnTo>
                <a:close/>
              </a:path>
            </a:pathLst>
          </a:custGeom>
          <a:blipFill>
            <a:blip r:embed="rId3"/>
            <a:stretch>
              <a:fillRect l="0" t="-9779" r="0" b="-9779"/>
            </a:stretch>
          </a:blipFill>
        </p:spPr>
      </p:sp>
      <p:sp>
        <p:nvSpPr>
          <p:cNvPr name="Freeform 7" id="7"/>
          <p:cNvSpPr/>
          <p:nvPr/>
        </p:nvSpPr>
        <p:spPr>
          <a:xfrm flipH="false" flipV="false" rot="0">
            <a:off x="12505190" y="5143500"/>
            <a:ext cx="3186608" cy="4657649"/>
          </a:xfrm>
          <a:custGeom>
            <a:avLst/>
            <a:gdLst/>
            <a:ahLst/>
            <a:cxnLst/>
            <a:rect r="r" b="b" t="t" l="l"/>
            <a:pathLst>
              <a:path h="4657649" w="3186608">
                <a:moveTo>
                  <a:pt x="0" y="0"/>
                </a:moveTo>
                <a:lnTo>
                  <a:pt x="3186608" y="0"/>
                </a:lnTo>
                <a:lnTo>
                  <a:pt x="3186608" y="4657649"/>
                </a:lnTo>
                <a:lnTo>
                  <a:pt x="0" y="4657649"/>
                </a:lnTo>
                <a:lnTo>
                  <a:pt x="0" y="0"/>
                </a:lnTo>
                <a:close/>
              </a:path>
            </a:pathLst>
          </a:custGeom>
          <a:blipFill>
            <a:blip r:embed="rId4"/>
            <a:stretch>
              <a:fillRect l="0" t="0" r="0" b="0"/>
            </a:stretch>
          </a:blipFill>
        </p:spPr>
      </p:sp>
      <p:sp>
        <p:nvSpPr>
          <p:cNvPr name="Freeform 8" id="8"/>
          <p:cNvSpPr/>
          <p:nvPr/>
        </p:nvSpPr>
        <p:spPr>
          <a:xfrm flipH="false" flipV="false" rot="0">
            <a:off x="7383557" y="5143500"/>
            <a:ext cx="3369033" cy="4657649"/>
          </a:xfrm>
          <a:custGeom>
            <a:avLst/>
            <a:gdLst/>
            <a:ahLst/>
            <a:cxnLst/>
            <a:rect r="r" b="b" t="t" l="l"/>
            <a:pathLst>
              <a:path h="4657649" w="3369033">
                <a:moveTo>
                  <a:pt x="0" y="0"/>
                </a:moveTo>
                <a:lnTo>
                  <a:pt x="3369033" y="0"/>
                </a:lnTo>
                <a:lnTo>
                  <a:pt x="3369033" y="4657649"/>
                </a:lnTo>
                <a:lnTo>
                  <a:pt x="0" y="4657649"/>
                </a:lnTo>
                <a:lnTo>
                  <a:pt x="0" y="0"/>
                </a:lnTo>
                <a:close/>
              </a:path>
            </a:pathLst>
          </a:custGeom>
          <a:blipFill>
            <a:blip r:embed="rId5"/>
            <a:stretch>
              <a:fillRect l="0" t="0" r="0" b="0"/>
            </a:stretch>
          </a:blipFill>
        </p:spPr>
      </p:sp>
      <p:sp>
        <p:nvSpPr>
          <p:cNvPr name="Freeform 9" id="9"/>
          <p:cNvSpPr/>
          <p:nvPr/>
        </p:nvSpPr>
        <p:spPr>
          <a:xfrm flipH="false" flipV="false" rot="0">
            <a:off x="7096384" y="335447"/>
            <a:ext cx="4095231" cy="3824349"/>
          </a:xfrm>
          <a:custGeom>
            <a:avLst/>
            <a:gdLst/>
            <a:ahLst/>
            <a:cxnLst/>
            <a:rect r="r" b="b" t="t" l="l"/>
            <a:pathLst>
              <a:path h="3824349" w="4095231">
                <a:moveTo>
                  <a:pt x="0" y="0"/>
                </a:moveTo>
                <a:lnTo>
                  <a:pt x="4095232" y="0"/>
                </a:lnTo>
                <a:lnTo>
                  <a:pt x="4095232" y="3824349"/>
                </a:lnTo>
                <a:lnTo>
                  <a:pt x="0" y="3824349"/>
                </a:lnTo>
                <a:lnTo>
                  <a:pt x="0" y="0"/>
                </a:lnTo>
                <a:close/>
              </a:path>
            </a:pathLst>
          </a:custGeom>
          <a:blipFill>
            <a:blip r:embed="rId6"/>
            <a:stretch>
              <a:fillRect l="0" t="0" r="0" b="0"/>
            </a:stretch>
          </a:blipFill>
        </p:spPr>
      </p:sp>
      <p:sp>
        <p:nvSpPr>
          <p:cNvPr name="Freeform 10" id="10"/>
          <p:cNvSpPr/>
          <p:nvPr/>
        </p:nvSpPr>
        <p:spPr>
          <a:xfrm flipH="false" flipV="false" rot="0">
            <a:off x="12169230" y="335447"/>
            <a:ext cx="5686865" cy="3824349"/>
          </a:xfrm>
          <a:custGeom>
            <a:avLst/>
            <a:gdLst/>
            <a:ahLst/>
            <a:cxnLst/>
            <a:rect r="r" b="b" t="t" l="l"/>
            <a:pathLst>
              <a:path h="3824349" w="5686865">
                <a:moveTo>
                  <a:pt x="0" y="0"/>
                </a:moveTo>
                <a:lnTo>
                  <a:pt x="5686866" y="0"/>
                </a:lnTo>
                <a:lnTo>
                  <a:pt x="5686866" y="3824349"/>
                </a:lnTo>
                <a:lnTo>
                  <a:pt x="0" y="3824349"/>
                </a:lnTo>
                <a:lnTo>
                  <a:pt x="0" y="0"/>
                </a:lnTo>
                <a:close/>
              </a:path>
            </a:pathLst>
          </a:custGeom>
          <a:blipFill>
            <a:blip r:embed="rId7"/>
            <a:stretch>
              <a:fillRect l="-10472" t="0" r="-30025"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85211" y="5320685"/>
            <a:ext cx="7608821" cy="4228506"/>
          </a:xfrm>
          <a:custGeom>
            <a:avLst/>
            <a:gdLst/>
            <a:ahLst/>
            <a:cxnLst/>
            <a:rect r="r" b="b" t="t" l="l"/>
            <a:pathLst>
              <a:path h="4228506" w="7608821">
                <a:moveTo>
                  <a:pt x="0" y="0"/>
                </a:moveTo>
                <a:lnTo>
                  <a:pt x="7608821" y="0"/>
                </a:lnTo>
                <a:lnTo>
                  <a:pt x="7608821" y="4228506"/>
                </a:lnTo>
                <a:lnTo>
                  <a:pt x="0" y="4228506"/>
                </a:lnTo>
                <a:lnTo>
                  <a:pt x="0" y="0"/>
                </a:lnTo>
                <a:close/>
              </a:path>
            </a:pathLst>
          </a:custGeom>
          <a:blipFill>
            <a:blip r:embed="rId2"/>
            <a:stretch>
              <a:fillRect l="0" t="0" r="0" b="-9557"/>
            </a:stretch>
          </a:blipFill>
        </p:spPr>
      </p:sp>
      <p:sp>
        <p:nvSpPr>
          <p:cNvPr name="Freeform 12" id="12"/>
          <p:cNvSpPr/>
          <p:nvPr/>
        </p:nvSpPr>
        <p:spPr>
          <a:xfrm flipH="false" flipV="false" rot="0">
            <a:off x="785211" y="679675"/>
            <a:ext cx="7608821" cy="3930950"/>
          </a:xfrm>
          <a:custGeom>
            <a:avLst/>
            <a:gdLst/>
            <a:ahLst/>
            <a:cxnLst/>
            <a:rect r="r" b="b" t="t" l="l"/>
            <a:pathLst>
              <a:path h="3930950" w="7608821">
                <a:moveTo>
                  <a:pt x="0" y="0"/>
                </a:moveTo>
                <a:lnTo>
                  <a:pt x="7608821" y="0"/>
                </a:lnTo>
                <a:lnTo>
                  <a:pt x="7608821" y="3930950"/>
                </a:lnTo>
                <a:lnTo>
                  <a:pt x="0" y="3930950"/>
                </a:lnTo>
                <a:lnTo>
                  <a:pt x="0" y="0"/>
                </a:lnTo>
                <a:close/>
              </a:path>
            </a:pathLst>
          </a:custGeom>
          <a:blipFill>
            <a:blip r:embed="rId3"/>
            <a:stretch>
              <a:fillRect l="-3967" t="0" r="-3967" b="0"/>
            </a:stretch>
          </a:blipFill>
        </p:spPr>
      </p:sp>
      <p:sp>
        <p:nvSpPr>
          <p:cNvPr name="Freeform 13" id="13"/>
          <p:cNvSpPr/>
          <p:nvPr/>
        </p:nvSpPr>
        <p:spPr>
          <a:xfrm flipH="false" flipV="false" rot="0">
            <a:off x="9598407" y="1465204"/>
            <a:ext cx="3251456" cy="7710963"/>
          </a:xfrm>
          <a:custGeom>
            <a:avLst/>
            <a:gdLst/>
            <a:ahLst/>
            <a:cxnLst/>
            <a:rect r="r" b="b" t="t" l="l"/>
            <a:pathLst>
              <a:path h="7710963" w="3251456">
                <a:moveTo>
                  <a:pt x="0" y="0"/>
                </a:moveTo>
                <a:lnTo>
                  <a:pt x="3251456" y="0"/>
                </a:lnTo>
                <a:lnTo>
                  <a:pt x="3251456" y="7710962"/>
                </a:lnTo>
                <a:lnTo>
                  <a:pt x="0" y="7710962"/>
                </a:lnTo>
                <a:lnTo>
                  <a:pt x="0" y="0"/>
                </a:lnTo>
                <a:close/>
              </a:path>
            </a:pathLst>
          </a:custGeom>
          <a:blipFill>
            <a:blip r:embed="rId4"/>
            <a:stretch>
              <a:fillRect l="0" t="0" r="0" b="0"/>
            </a:stretch>
          </a:blipFill>
        </p:spPr>
      </p:sp>
      <p:sp>
        <p:nvSpPr>
          <p:cNvPr name="Freeform 14" id="14"/>
          <p:cNvSpPr/>
          <p:nvPr/>
        </p:nvSpPr>
        <p:spPr>
          <a:xfrm flipH="false" flipV="false" rot="0">
            <a:off x="13812511" y="1465204"/>
            <a:ext cx="3877972" cy="7710963"/>
          </a:xfrm>
          <a:custGeom>
            <a:avLst/>
            <a:gdLst/>
            <a:ahLst/>
            <a:cxnLst/>
            <a:rect r="r" b="b" t="t" l="l"/>
            <a:pathLst>
              <a:path h="7710963" w="3877972">
                <a:moveTo>
                  <a:pt x="0" y="0"/>
                </a:moveTo>
                <a:lnTo>
                  <a:pt x="3877971" y="0"/>
                </a:lnTo>
                <a:lnTo>
                  <a:pt x="3877971" y="7710962"/>
                </a:lnTo>
                <a:lnTo>
                  <a:pt x="0" y="7710962"/>
                </a:lnTo>
                <a:lnTo>
                  <a:pt x="0" y="0"/>
                </a:lnTo>
                <a:close/>
              </a:path>
            </a:pathLst>
          </a:custGeom>
          <a:blipFill>
            <a:blip r:embed="rId5"/>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571260"/>
            <a:ext cx="8771973" cy="4198669"/>
          </a:xfrm>
          <a:custGeom>
            <a:avLst/>
            <a:gdLst/>
            <a:ahLst/>
            <a:cxnLst/>
            <a:rect r="r" b="b" t="t" l="l"/>
            <a:pathLst>
              <a:path h="4198669" w="8771973">
                <a:moveTo>
                  <a:pt x="0" y="0"/>
                </a:moveTo>
                <a:lnTo>
                  <a:pt x="8771973" y="0"/>
                </a:lnTo>
                <a:lnTo>
                  <a:pt x="8771973" y="4198668"/>
                </a:lnTo>
                <a:lnTo>
                  <a:pt x="0" y="4198668"/>
                </a:lnTo>
                <a:lnTo>
                  <a:pt x="0" y="0"/>
                </a:lnTo>
                <a:close/>
              </a:path>
            </a:pathLst>
          </a:custGeom>
          <a:blipFill>
            <a:blip r:embed="rId2"/>
            <a:stretch>
              <a:fillRect l="0" t="0" r="0" b="0"/>
            </a:stretch>
          </a:blipFill>
        </p:spPr>
      </p:sp>
      <p:sp>
        <p:nvSpPr>
          <p:cNvPr name="Freeform 6" id="6"/>
          <p:cNvSpPr/>
          <p:nvPr/>
        </p:nvSpPr>
        <p:spPr>
          <a:xfrm flipH="false" flipV="false" rot="0">
            <a:off x="11436147" y="2571260"/>
            <a:ext cx="5502692" cy="4198669"/>
          </a:xfrm>
          <a:custGeom>
            <a:avLst/>
            <a:gdLst/>
            <a:ahLst/>
            <a:cxnLst/>
            <a:rect r="r" b="b" t="t" l="l"/>
            <a:pathLst>
              <a:path h="4198669" w="5502692">
                <a:moveTo>
                  <a:pt x="0" y="0"/>
                </a:moveTo>
                <a:lnTo>
                  <a:pt x="5502691" y="0"/>
                </a:lnTo>
                <a:lnTo>
                  <a:pt x="5502691" y="4198668"/>
                </a:lnTo>
                <a:lnTo>
                  <a:pt x="0" y="4198668"/>
                </a:lnTo>
                <a:lnTo>
                  <a:pt x="0" y="0"/>
                </a:lnTo>
                <a:close/>
              </a:path>
            </a:pathLst>
          </a:custGeom>
          <a:blipFill>
            <a:blip r:embed="rId3"/>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364839"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437" y="1684165"/>
            <a:ext cx="5230636" cy="6918669"/>
            <a:chOff x="0" y="0"/>
            <a:chExt cx="614491" cy="812800"/>
          </a:xfrm>
        </p:grpSpPr>
        <p:sp>
          <p:nvSpPr>
            <p:cNvPr name="Freeform 6" id="6"/>
            <p:cNvSpPr/>
            <p:nvPr/>
          </p:nvSpPr>
          <p:spPr>
            <a:xfrm flipH="false" flipV="false" rot="0">
              <a:off x="0" y="0"/>
              <a:ext cx="614491" cy="812800"/>
            </a:xfrm>
            <a:custGeom>
              <a:avLst/>
              <a:gdLst/>
              <a:ahLst/>
              <a:cxnLst/>
              <a:rect r="r" b="b" t="t" l="l"/>
              <a:pathLst>
                <a:path h="812800" w="614491">
                  <a:moveTo>
                    <a:pt x="105088" y="0"/>
                  </a:moveTo>
                  <a:lnTo>
                    <a:pt x="509403" y="0"/>
                  </a:lnTo>
                  <a:cubicBezTo>
                    <a:pt x="567442" y="0"/>
                    <a:pt x="614491" y="47049"/>
                    <a:pt x="614491" y="105088"/>
                  </a:cubicBezTo>
                  <a:lnTo>
                    <a:pt x="614491" y="707712"/>
                  </a:lnTo>
                  <a:cubicBezTo>
                    <a:pt x="614491" y="765751"/>
                    <a:pt x="567442" y="812800"/>
                    <a:pt x="509403" y="812800"/>
                  </a:cubicBezTo>
                  <a:lnTo>
                    <a:pt x="105088" y="812800"/>
                  </a:lnTo>
                  <a:cubicBezTo>
                    <a:pt x="47049" y="812800"/>
                    <a:pt x="0" y="765751"/>
                    <a:pt x="0" y="707712"/>
                  </a:cubicBezTo>
                  <a:lnTo>
                    <a:pt x="0" y="105088"/>
                  </a:lnTo>
                  <a:cubicBezTo>
                    <a:pt x="0" y="47049"/>
                    <a:pt x="47049" y="0"/>
                    <a:pt x="105088" y="0"/>
                  </a:cubicBezTo>
                  <a:close/>
                </a:path>
              </a:pathLst>
            </a:custGeom>
            <a:blipFill>
              <a:blip r:embed="rId2"/>
              <a:stretch>
                <a:fillRect l="0" t="-17283" r="0" b="-17283"/>
              </a:stretch>
            </a:blipFill>
          </p:spPr>
        </p:sp>
      </p:grpSp>
      <p:sp>
        <p:nvSpPr>
          <p:cNvPr name="TextBox 7" id="7"/>
          <p:cNvSpPr txBox="true"/>
          <p:nvPr/>
        </p:nvSpPr>
        <p:spPr>
          <a:xfrm rot="0">
            <a:off x="7671671" y="922165"/>
            <a:ext cx="10616329" cy="762000"/>
          </a:xfrm>
          <a:prstGeom prst="rect">
            <a:avLst/>
          </a:prstGeom>
        </p:spPr>
        <p:txBody>
          <a:bodyPr anchor="t" rtlCol="false" tIns="0" lIns="0" bIns="0" rIns="0">
            <a:spAutoFit/>
          </a:bodyPr>
          <a:lstStyle/>
          <a:p>
            <a:pPr algn="l" marL="0" indent="0" lvl="0">
              <a:lnSpc>
                <a:spcPts val="6299"/>
              </a:lnSpc>
              <a:spcBef>
                <a:spcPct val="0"/>
              </a:spcBef>
            </a:pPr>
            <a:r>
              <a:rPr lang="en-US" b="true" sz="4500">
                <a:solidFill>
                  <a:srgbClr val="FFFFFF"/>
                </a:solidFill>
                <a:latin typeface="Quicksand Bold"/>
                <a:ea typeface="Quicksand Bold"/>
                <a:cs typeface="Quicksand Bold"/>
                <a:sym typeface="Quicksand Bold"/>
              </a:rPr>
              <a:t>Machine Learning Integration</a:t>
            </a:r>
          </a:p>
        </p:txBody>
      </p:sp>
      <p:sp>
        <p:nvSpPr>
          <p:cNvPr name="TextBox 8" id="8"/>
          <p:cNvSpPr txBox="true"/>
          <p:nvPr/>
        </p:nvSpPr>
        <p:spPr>
          <a:xfrm rot="0">
            <a:off x="6954005" y="2372829"/>
            <a:ext cx="11333995" cy="6230006"/>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Python for implementing machine learning models:</a:t>
            </a:r>
          </a:p>
          <a:p>
            <a:pPr algn="l" marL="600203" indent="-300101" lvl="1">
              <a:lnSpc>
                <a:spcPts val="3892"/>
              </a:lnSpc>
              <a:buFont typeface="Arial"/>
              <a:buChar char="•"/>
            </a:pPr>
            <a:r>
              <a:rPr lang="en-US" b="true" sz="2780">
                <a:solidFill>
                  <a:srgbClr val="FFFFFF"/>
                </a:solidFill>
                <a:latin typeface="Quicksand Bold"/>
                <a:ea typeface="Quicksand Bold"/>
                <a:cs typeface="Quicksand Bold"/>
                <a:sym typeface="Quicksand Bold"/>
              </a:rPr>
              <a:t>AI-powered CV Validation: Use (IPython,IPython.display,pandas,google.colab sklearn,numpy,matplotlib.pyplot,re,pickle,os,pdfminer.six)</a:t>
            </a:r>
          </a:p>
          <a:p>
            <a:pPr algn="l">
              <a:lnSpc>
                <a:spcPts val="3892"/>
              </a:lnSpc>
            </a:pPr>
            <a:r>
              <a:rPr lang="en-US" sz="2780" b="true">
                <a:solidFill>
                  <a:srgbClr val="FFFFFF"/>
                </a:solidFill>
                <a:latin typeface="Quicksand Bold"/>
                <a:ea typeface="Quicksand Bold"/>
                <a:cs typeface="Quicksand Bold"/>
                <a:sym typeface="Quicksand Bold"/>
              </a:rPr>
              <a:t>      for analyzing and validating resumes based on    </a:t>
            </a:r>
          </a:p>
          <a:p>
            <a:pPr algn="l">
              <a:lnSpc>
                <a:spcPts val="3892"/>
              </a:lnSpc>
            </a:pPr>
            <a:r>
              <a:rPr lang="en-US" sz="2780" b="true">
                <a:solidFill>
                  <a:srgbClr val="FFFFFF"/>
                </a:solidFill>
                <a:latin typeface="Quicksand Bold"/>
                <a:ea typeface="Quicksand Bold"/>
                <a:cs typeface="Quicksand Bold"/>
                <a:sym typeface="Quicksand Bold"/>
              </a:rPr>
              <a:t>      job requirements, highlighting strengths and    </a:t>
            </a:r>
          </a:p>
          <a:p>
            <a:pPr algn="l">
              <a:lnSpc>
                <a:spcPts val="3892"/>
              </a:lnSpc>
            </a:pPr>
            <a:r>
              <a:rPr lang="en-US" sz="2780" b="true">
                <a:solidFill>
                  <a:srgbClr val="FFFFFF"/>
                </a:solidFill>
                <a:latin typeface="Quicksand Bold"/>
                <a:ea typeface="Quicksand Bold"/>
                <a:cs typeface="Quicksand Bold"/>
                <a:sym typeface="Quicksand Bold"/>
              </a:rPr>
              <a:t>      areas for improvement. </a:t>
            </a:r>
          </a:p>
          <a:p>
            <a:pPr algn="l">
              <a:lnSpc>
                <a:spcPts val="4480"/>
              </a:lnSpc>
            </a:pPr>
            <a:r>
              <a:rPr lang="en-US" sz="3200" b="true">
                <a:solidFill>
                  <a:srgbClr val="FFFFFF"/>
                </a:solidFill>
                <a:latin typeface="Quicksand Bold"/>
                <a:ea typeface="Quicksand Bold"/>
                <a:cs typeface="Quicksand Bold"/>
                <a:sym typeface="Quicksand Bold"/>
              </a:rPr>
              <a:t>Integration:</a:t>
            </a:r>
          </a:p>
          <a:p>
            <a:pPr algn="l" marL="600203" indent="-300101" lvl="1">
              <a:lnSpc>
                <a:spcPts val="3892"/>
              </a:lnSpc>
              <a:buFont typeface="Arial"/>
              <a:buChar char="•"/>
            </a:pPr>
            <a:r>
              <a:rPr lang="en-US" b="true" sz="2780">
                <a:solidFill>
                  <a:srgbClr val="FFFFFF"/>
                </a:solidFill>
                <a:latin typeface="Quicksand Bold"/>
                <a:ea typeface="Quicksand Bold"/>
                <a:cs typeface="Quicksand Bold"/>
                <a:sym typeface="Quicksand Bold"/>
              </a:rPr>
              <a:t>Connect Angular frontend with .NET backend APIs. </a:t>
            </a:r>
          </a:p>
          <a:p>
            <a:pPr algn="l" marL="600203" indent="-300101" lvl="1">
              <a:lnSpc>
                <a:spcPts val="3892"/>
              </a:lnSpc>
              <a:buFont typeface="Arial"/>
              <a:buChar char="•"/>
            </a:pPr>
            <a:r>
              <a:rPr lang="en-US" b="true" sz="2780">
                <a:solidFill>
                  <a:srgbClr val="FFFFFF"/>
                </a:solidFill>
                <a:latin typeface="Quicksand Bold"/>
                <a:ea typeface="Quicksand Bold"/>
                <a:cs typeface="Quicksand Bold"/>
                <a:sym typeface="Quicksand Bold"/>
              </a:rPr>
              <a:t>Integrate Python ML services into the backend.</a:t>
            </a:r>
          </a:p>
          <a:p>
            <a:pPr algn="l">
              <a:lnSpc>
                <a:spcPts val="5030"/>
              </a:lnSpc>
            </a:pPr>
          </a:p>
          <a:p>
            <a:pPr algn="just">
              <a:lnSpc>
                <a:spcPts val="4897"/>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554451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42120" r="0" b="0"/>
            </a:stretch>
          </a:blipFill>
        </p:spPr>
      </p:sp>
      <p:sp>
        <p:nvSpPr>
          <p:cNvPr name="Freeform 12" id="12"/>
          <p:cNvSpPr/>
          <p:nvPr/>
        </p:nvSpPr>
        <p:spPr>
          <a:xfrm flipH="false" flipV="false" rot="0">
            <a:off x="-182420" y="-838619"/>
            <a:ext cx="18652839" cy="13117237"/>
          </a:xfrm>
          <a:custGeom>
            <a:avLst/>
            <a:gdLst/>
            <a:ahLst/>
            <a:cxnLst/>
            <a:rect r="r" b="b" t="t" l="l"/>
            <a:pathLst>
              <a:path h="13117237" w="18652839">
                <a:moveTo>
                  <a:pt x="0" y="0"/>
                </a:moveTo>
                <a:lnTo>
                  <a:pt x="18652840" y="0"/>
                </a:lnTo>
                <a:lnTo>
                  <a:pt x="18652840" y="13117237"/>
                </a:lnTo>
                <a:lnTo>
                  <a:pt x="0" y="13117237"/>
                </a:lnTo>
                <a:lnTo>
                  <a:pt x="0" y="0"/>
                </a:lnTo>
                <a:close/>
              </a:path>
            </a:pathLst>
          </a:custGeom>
          <a:blipFill>
            <a:blip r:embed="rId4">
              <a:alphaModFix amt="16000"/>
            </a:blip>
            <a:stretch>
              <a:fillRect l="0" t="-12895" r="0" b="-29305"/>
            </a:stretch>
          </a:blipFill>
        </p:spPr>
      </p:sp>
      <p:sp>
        <p:nvSpPr>
          <p:cNvPr name="TextBox 13" id="13"/>
          <p:cNvSpPr txBox="true"/>
          <p:nvPr/>
        </p:nvSpPr>
        <p:spPr>
          <a:xfrm rot="0">
            <a:off x="311746" y="2142998"/>
            <a:ext cx="5872690" cy="5953379"/>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Resume Categorization with Random Forest</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Goal: Categorize resumes using text analysis.</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Steps:</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Preprocessed 3 datasets and used TF-IDF.</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Achieved 96% testing accuracy.</a:t>
            </a:r>
          </a:p>
          <a:p>
            <a:pPr algn="l" marL="600203" indent="-300101" lvl="1">
              <a:lnSpc>
                <a:spcPts val="3892"/>
              </a:lnSpc>
              <a:spcBef>
                <a:spcPct val="0"/>
              </a:spcBef>
              <a:buAutoNum type="arabicPeriod" startAt="1"/>
            </a:pPr>
            <a:r>
              <a:rPr lang="en-US" b="true" sz="2780">
                <a:solidFill>
                  <a:srgbClr val="FFFFFF"/>
                </a:solidFill>
                <a:latin typeface="Quicksand Bold"/>
                <a:ea typeface="Quicksand Bold"/>
                <a:cs typeface="Quicksand Bold"/>
                <a:sym typeface="Quicksand Bold"/>
              </a:rPr>
              <a:t>Added a prediction function for new resumes.</a:t>
            </a:r>
          </a:p>
          <a:p>
            <a:pPr algn="l">
              <a:lnSpc>
                <a:spcPts val="3892"/>
              </a:lnSpc>
              <a:spcBef>
                <a:spcPct val="0"/>
              </a:spcBef>
            </a:pPr>
          </a:p>
        </p:txBody>
      </p:sp>
      <p:sp>
        <p:nvSpPr>
          <p:cNvPr name="TextBox 14" id="14"/>
          <p:cNvSpPr txBox="true"/>
          <p:nvPr/>
        </p:nvSpPr>
        <p:spPr>
          <a:xfrm rot="0">
            <a:off x="6443604" y="2142998"/>
            <a:ext cx="4948616" cy="7357768"/>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Extracted Info and Hiring Process</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Imports: pdfminer.six, re, get_ipython.</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Extraction: Extracts phone, email, skills, education, and name using regex.</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Functions: Dedicated functions for each data type.</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Output: Prints extracted info or notes missing data.</a:t>
            </a:r>
          </a:p>
          <a:p>
            <a:pPr algn="l">
              <a:lnSpc>
                <a:spcPts val="3427"/>
              </a:lnSpc>
              <a:spcBef>
                <a:spcPct val="0"/>
              </a:spcBef>
            </a:pPr>
            <a:r>
              <a:rPr lang="en-US" sz="2448">
                <a:solidFill>
                  <a:srgbClr val="FFFFFF"/>
                </a:solidFill>
                <a:latin typeface="Quicksand"/>
                <a:ea typeface="Quicksand"/>
                <a:cs typeface="Quicksand"/>
                <a:sym typeface="Quicksand"/>
              </a:rPr>
              <a:t> </a:t>
            </a:r>
          </a:p>
        </p:txBody>
      </p:sp>
      <p:sp>
        <p:nvSpPr>
          <p:cNvPr name="TextBox 15" id="15"/>
          <p:cNvSpPr txBox="true"/>
          <p:nvPr/>
        </p:nvSpPr>
        <p:spPr>
          <a:xfrm rot="0">
            <a:off x="12049090" y="2142998"/>
            <a:ext cx="6012822" cy="6439654"/>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Resume Job Recommendation System</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Data: Loaded and preprocessed job descriptions using TF-IDF.</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Model: Trained Random Forest, achieving 98% accuracy.</a:t>
            </a:r>
          </a:p>
          <a:p>
            <a:pPr algn="l" marL="600203" indent="-300101" lvl="1">
              <a:lnSpc>
                <a:spcPts val="3892"/>
              </a:lnSpc>
              <a:buAutoNum type="arabicPeriod" startAt="1"/>
            </a:pPr>
            <a:r>
              <a:rPr lang="en-US" b="true" sz="2780">
                <a:solidFill>
                  <a:srgbClr val="FFFFFF"/>
                </a:solidFill>
                <a:latin typeface="Quicksand Bold"/>
                <a:ea typeface="Quicksand Bold"/>
                <a:cs typeface="Quicksand Bold"/>
                <a:sym typeface="Quicksand Bold"/>
              </a:rPr>
              <a:t>Function: job_recommendation predicts the best job role from resume text.</a:t>
            </a:r>
          </a:p>
          <a:p>
            <a:pPr algn="l">
              <a:lnSpc>
                <a:spcPts val="3836"/>
              </a:lnSpc>
              <a:spcBef>
                <a:spcPct val="0"/>
              </a:spcBef>
            </a:pPr>
          </a:p>
          <a:p>
            <a:pPr algn="l">
              <a:lnSpc>
                <a:spcPts val="3836"/>
              </a:lnSpc>
              <a:spcBef>
                <a:spcPct val="0"/>
              </a:spcBef>
            </a:pPr>
          </a:p>
          <a:p>
            <a:pPr algn="l">
              <a:lnSpc>
                <a:spcPts val="3836"/>
              </a:lnSpc>
              <a:spcBef>
                <a:spcPct val="0"/>
              </a:spcBef>
            </a:pPr>
          </a:p>
        </p:txBody>
      </p:sp>
      <p:sp>
        <p:nvSpPr>
          <p:cNvPr name="TextBox 16" id="16"/>
          <p:cNvSpPr txBox="true"/>
          <p:nvPr/>
        </p:nvSpPr>
        <p:spPr>
          <a:xfrm rot="0">
            <a:off x="4665260" y="344439"/>
            <a:ext cx="10616329" cy="662941"/>
          </a:xfrm>
          <a:prstGeom prst="rect">
            <a:avLst/>
          </a:prstGeom>
        </p:spPr>
        <p:txBody>
          <a:bodyPr anchor="t" rtlCol="false" tIns="0" lIns="0" bIns="0" rIns="0">
            <a:spAutoFit/>
          </a:bodyPr>
          <a:lstStyle/>
          <a:p>
            <a:pPr algn="l" marL="0" indent="0" lvl="0">
              <a:lnSpc>
                <a:spcPts val="5459"/>
              </a:lnSpc>
              <a:spcBef>
                <a:spcPct val="0"/>
              </a:spcBef>
            </a:pPr>
            <a:r>
              <a:rPr lang="en-US" b="true" sz="3899">
                <a:solidFill>
                  <a:srgbClr val="FFFFFF"/>
                </a:solidFill>
                <a:latin typeface="Quicksand Bold"/>
                <a:ea typeface="Quicksand Bold"/>
                <a:cs typeface="Quicksand Bold"/>
                <a:sym typeface="Quicksand Bold"/>
              </a:rPr>
              <a:t>(cv analyser models and datasets):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1323458"/>
          </a:xfrm>
          <a:custGeom>
            <a:avLst/>
            <a:gdLst/>
            <a:ahLst/>
            <a:cxnLst/>
            <a:rect r="r" b="b" t="t" l="l"/>
            <a:pathLst>
              <a:path h="11323458" w="18288000">
                <a:moveTo>
                  <a:pt x="0" y="0"/>
                </a:moveTo>
                <a:lnTo>
                  <a:pt x="18288000" y="0"/>
                </a:lnTo>
                <a:lnTo>
                  <a:pt x="18288000" y="11323458"/>
                </a:lnTo>
                <a:lnTo>
                  <a:pt x="0" y="11323458"/>
                </a:lnTo>
                <a:lnTo>
                  <a:pt x="0" y="0"/>
                </a:lnTo>
                <a:close/>
              </a:path>
            </a:pathLst>
          </a:custGeom>
          <a:blipFill>
            <a:blip r:embed="rId2">
              <a:alphaModFix amt="29000"/>
            </a:blip>
            <a:stretch>
              <a:fillRect l="0" t="-27141" r="0" b="-34364"/>
            </a:stretch>
          </a:blipFill>
        </p:spPr>
      </p:sp>
      <p:sp>
        <p:nvSpPr>
          <p:cNvPr name="Freeform 3" id="3"/>
          <p:cNvSpPr/>
          <p:nvPr/>
        </p:nvSpPr>
        <p:spPr>
          <a:xfrm flipH="false" flipV="false" rot="0">
            <a:off x="1778667" y="1967076"/>
            <a:ext cx="14730667" cy="6352848"/>
          </a:xfrm>
          <a:custGeom>
            <a:avLst/>
            <a:gdLst/>
            <a:ahLst/>
            <a:cxnLst/>
            <a:rect r="r" b="b" t="t" l="l"/>
            <a:pathLst>
              <a:path h="6352848" w="14730667">
                <a:moveTo>
                  <a:pt x="0" y="0"/>
                </a:moveTo>
                <a:lnTo>
                  <a:pt x="14730666" y="0"/>
                </a:lnTo>
                <a:lnTo>
                  <a:pt x="14730666" y="6352848"/>
                </a:lnTo>
                <a:lnTo>
                  <a:pt x="0" y="6352848"/>
                </a:lnTo>
                <a:lnTo>
                  <a:pt x="0" y="0"/>
                </a:lnTo>
                <a:close/>
              </a:path>
            </a:pathLst>
          </a:custGeom>
          <a:blipFill>
            <a:blip r:embed="rId3"/>
            <a:stretch>
              <a:fillRect l="0" t="0" r="0" b="0"/>
            </a:stretch>
          </a:blipFill>
          <a:ln cap="sq">
            <a:noFill/>
            <a:prstDash val="solid"/>
            <a:miter/>
          </a:ln>
        </p:spPr>
      </p:sp>
      <p:grpSp>
        <p:nvGrpSpPr>
          <p:cNvPr name="Group 4" id="4"/>
          <p:cNvGrpSpPr/>
          <p:nvPr/>
        </p:nvGrpSpPr>
        <p:grpSpPr>
          <a:xfrm rot="0">
            <a:off x="15737808" y="1231716"/>
            <a:ext cx="1543050" cy="1470720"/>
            <a:chOff x="0" y="0"/>
            <a:chExt cx="812800" cy="774700"/>
          </a:xfrm>
        </p:grpSpPr>
        <p:sp>
          <p:nvSpPr>
            <p:cNvPr name="Freeform 5" id="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3CBDFF"/>
            </a:solidFill>
          </p:spPr>
        </p:sp>
        <p:sp>
          <p:nvSpPr>
            <p:cNvPr name="TextBox 6" id="6"/>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1778667" y="9258300"/>
            <a:ext cx="14730667" cy="0"/>
          </a:xfrm>
          <a:prstGeom prst="line">
            <a:avLst/>
          </a:prstGeom>
          <a:ln cap="flat" w="190500">
            <a:solidFill>
              <a:srgbClr val="7AC4FF"/>
            </a:solidFill>
            <a:prstDash val="sysDot"/>
            <a:headEnd type="none" len="sm" w="sm"/>
            <a:tailEnd type="none" len="sm" w="sm"/>
          </a:ln>
        </p:spPr>
      </p:sp>
      <p:sp>
        <p:nvSpPr>
          <p:cNvPr name="TextBox 8" id="8"/>
          <p:cNvSpPr txBox="true"/>
          <p:nvPr/>
        </p:nvSpPr>
        <p:spPr>
          <a:xfrm rot="0">
            <a:off x="1778667" y="609600"/>
            <a:ext cx="12601060" cy="762000"/>
          </a:xfrm>
          <a:prstGeom prst="rect">
            <a:avLst/>
          </a:prstGeom>
        </p:spPr>
        <p:txBody>
          <a:bodyPr anchor="t" rtlCol="false" tIns="0" lIns="0" bIns="0" rIns="0">
            <a:spAutoFit/>
          </a:bodyPr>
          <a:lstStyle/>
          <a:p>
            <a:pPr algn="l" marL="0" indent="0" lvl="0">
              <a:lnSpc>
                <a:spcPts val="6299"/>
              </a:lnSpc>
              <a:spcBef>
                <a:spcPct val="0"/>
              </a:spcBef>
            </a:pPr>
            <a:r>
              <a:rPr lang="en-US" b="true" sz="4500">
                <a:solidFill>
                  <a:srgbClr val="FFFFFF"/>
                </a:solidFill>
                <a:latin typeface="Quicksand Bold"/>
                <a:ea typeface="Quicksand Bold"/>
                <a:cs typeface="Quicksand Bold"/>
                <a:sym typeface="Quicksand Bold"/>
              </a:rPr>
              <a:t>Comparison between the models we used:</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554451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42120" r="0" b="0"/>
            </a:stretch>
          </a:blipFill>
        </p:spPr>
      </p:sp>
      <p:sp>
        <p:nvSpPr>
          <p:cNvPr name="Freeform 12" id="12"/>
          <p:cNvSpPr/>
          <p:nvPr/>
        </p:nvSpPr>
        <p:spPr>
          <a:xfrm flipH="false" flipV="false" rot="0">
            <a:off x="-88370" y="0"/>
            <a:ext cx="18464740" cy="11455762"/>
          </a:xfrm>
          <a:custGeom>
            <a:avLst/>
            <a:gdLst/>
            <a:ahLst/>
            <a:cxnLst/>
            <a:rect r="r" b="b" t="t" l="l"/>
            <a:pathLst>
              <a:path h="11455762" w="18464740">
                <a:moveTo>
                  <a:pt x="0" y="0"/>
                </a:moveTo>
                <a:lnTo>
                  <a:pt x="18464740" y="0"/>
                </a:lnTo>
                <a:lnTo>
                  <a:pt x="18464740" y="11455762"/>
                </a:lnTo>
                <a:lnTo>
                  <a:pt x="0" y="11455762"/>
                </a:lnTo>
                <a:lnTo>
                  <a:pt x="0" y="0"/>
                </a:lnTo>
                <a:close/>
              </a:path>
            </a:pathLst>
          </a:custGeom>
          <a:blipFill>
            <a:blip r:embed="rId4">
              <a:alphaModFix amt="18999"/>
            </a:blip>
            <a:stretch>
              <a:fillRect l="0" t="-28662" r="0" b="-32520"/>
            </a:stretch>
          </a:blipFill>
        </p:spPr>
      </p:sp>
      <p:sp>
        <p:nvSpPr>
          <p:cNvPr name="TextBox 13" id="13"/>
          <p:cNvSpPr txBox="true"/>
          <p:nvPr/>
        </p:nvSpPr>
        <p:spPr>
          <a:xfrm rot="0">
            <a:off x="7671671" y="365759"/>
            <a:ext cx="10616329" cy="662941"/>
          </a:xfrm>
          <a:prstGeom prst="rect">
            <a:avLst/>
          </a:prstGeom>
        </p:spPr>
        <p:txBody>
          <a:bodyPr anchor="t" rtlCol="false" tIns="0" lIns="0" bIns="0" rIns="0">
            <a:spAutoFit/>
          </a:bodyPr>
          <a:lstStyle/>
          <a:p>
            <a:pPr algn="l" marL="0" indent="0" lvl="0">
              <a:lnSpc>
                <a:spcPts val="5459"/>
              </a:lnSpc>
              <a:spcBef>
                <a:spcPct val="0"/>
              </a:spcBef>
            </a:pPr>
            <a:r>
              <a:rPr lang="en-US" b="true" sz="3899">
                <a:solidFill>
                  <a:srgbClr val="FFFFFF"/>
                </a:solidFill>
                <a:latin typeface="Quicksand Bold"/>
                <a:ea typeface="Quicksand Bold"/>
                <a:cs typeface="Quicksand Bold"/>
                <a:sym typeface="Quicksand Bold"/>
              </a:rPr>
              <a:t>(Chat Bot)</a:t>
            </a:r>
          </a:p>
        </p:txBody>
      </p:sp>
      <p:sp>
        <p:nvSpPr>
          <p:cNvPr name="TextBox 14" id="14"/>
          <p:cNvSpPr txBox="true"/>
          <p:nvPr/>
        </p:nvSpPr>
        <p:spPr>
          <a:xfrm rot="0">
            <a:off x="642941" y="3019527"/>
            <a:ext cx="17645059" cy="4187191"/>
          </a:xfrm>
          <a:prstGeom prst="rect">
            <a:avLst/>
          </a:prstGeom>
        </p:spPr>
        <p:txBody>
          <a:bodyPr anchor="t" rtlCol="false" tIns="0" lIns="0" bIns="0" rIns="0">
            <a:spAutoFit/>
          </a:bodyPr>
          <a:lstStyle/>
          <a:p>
            <a:pPr algn="l">
              <a:lnSpc>
                <a:spcPts val="4759"/>
              </a:lnSpc>
              <a:spcBef>
                <a:spcPct val="0"/>
              </a:spcBef>
            </a:pPr>
            <a:r>
              <a:rPr lang="en-US" b="true" sz="3399">
                <a:solidFill>
                  <a:srgbClr val="FFFFFF"/>
                </a:solidFill>
                <a:latin typeface="Canva Sans Bold"/>
                <a:ea typeface="Canva Sans Bold"/>
                <a:cs typeface="Canva Sans Bold"/>
                <a:sym typeface="Canva Sans Bold"/>
              </a:rPr>
              <a:t>Smart Career Chatbot – Your Personal Job Search Assistant</a:t>
            </a:r>
          </a:p>
          <a:p>
            <a:pPr algn="l">
              <a:lnSpc>
                <a:spcPts val="4059"/>
              </a:lnSpc>
              <a:spcBef>
                <a:spcPct val="0"/>
              </a:spcBef>
            </a:pPr>
          </a:p>
          <a:p>
            <a:pPr algn="l">
              <a:lnSpc>
                <a:spcPts val="4059"/>
              </a:lnSpc>
              <a:spcBef>
                <a:spcPct val="0"/>
              </a:spcBef>
            </a:pPr>
            <a:r>
              <a:rPr lang="en-US" b="true" sz="2899">
                <a:solidFill>
                  <a:srgbClr val="FFFFFF"/>
                </a:solidFill>
                <a:latin typeface="Canva Sans Bold"/>
                <a:ea typeface="Canva Sans Bold"/>
                <a:cs typeface="Canva Sans Bold"/>
                <a:sym typeface="Canva Sans Bold"/>
              </a:rPr>
              <a:t>Our AI-powered chatbot is here to support you throughout your career journey. Whether you're looking for your first job or planning your next move, it provides instant help, answers to your questions, and personalized guidance based on your goals.</a:t>
            </a:r>
          </a:p>
          <a:p>
            <a:pPr algn="l">
              <a:lnSpc>
                <a:spcPts val="4059"/>
              </a:lnSpc>
              <a:spcBef>
                <a:spcPct val="0"/>
              </a:spcBef>
            </a:pPr>
          </a:p>
          <a:p>
            <a:pPr algn="l">
              <a:lnSpc>
                <a:spcPts val="4059"/>
              </a:lnSpc>
              <a:spcBef>
                <a:spcPct val="0"/>
              </a:spcBef>
            </a:pPr>
            <a:r>
              <a:rPr lang="en-US" b="true" sz="2899">
                <a:solidFill>
                  <a:srgbClr val="FFFFFF"/>
                </a:solidFill>
                <a:latin typeface="Canva Sans Bold"/>
                <a:ea typeface="Canva Sans Bold"/>
                <a:cs typeface="Canva Sans Bold"/>
                <a:sym typeface="Canva Sans Bold"/>
              </a:rPr>
              <a:t>Accessible to everyone, anytime – it’s your reliable career companion, helping you make smarter decisions with confidence.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1323458"/>
          </a:xfrm>
          <a:custGeom>
            <a:avLst/>
            <a:gdLst/>
            <a:ahLst/>
            <a:cxnLst/>
            <a:rect r="r" b="b" t="t" l="l"/>
            <a:pathLst>
              <a:path h="11323458" w="18288000">
                <a:moveTo>
                  <a:pt x="0" y="0"/>
                </a:moveTo>
                <a:lnTo>
                  <a:pt x="18288000" y="0"/>
                </a:lnTo>
                <a:lnTo>
                  <a:pt x="18288000" y="11323458"/>
                </a:lnTo>
                <a:lnTo>
                  <a:pt x="0" y="11323458"/>
                </a:lnTo>
                <a:lnTo>
                  <a:pt x="0" y="0"/>
                </a:lnTo>
                <a:close/>
              </a:path>
            </a:pathLst>
          </a:custGeom>
          <a:blipFill>
            <a:blip r:embed="rId2">
              <a:alphaModFix amt="29000"/>
            </a:blip>
            <a:stretch>
              <a:fillRect l="0" t="-27141" r="0" b="-34364"/>
            </a:stretch>
          </a:blipFill>
        </p:spPr>
      </p:sp>
      <p:sp>
        <p:nvSpPr>
          <p:cNvPr name="Freeform 3" id="3"/>
          <p:cNvSpPr/>
          <p:nvPr/>
        </p:nvSpPr>
        <p:spPr>
          <a:xfrm flipH="false" flipV="false" rot="0">
            <a:off x="1896678" y="1967076"/>
            <a:ext cx="14583583" cy="6314339"/>
          </a:xfrm>
          <a:custGeom>
            <a:avLst/>
            <a:gdLst/>
            <a:ahLst/>
            <a:cxnLst/>
            <a:rect r="r" b="b" t="t" l="l"/>
            <a:pathLst>
              <a:path h="6314339" w="14583583">
                <a:moveTo>
                  <a:pt x="0" y="0"/>
                </a:moveTo>
                <a:lnTo>
                  <a:pt x="14583583" y="0"/>
                </a:lnTo>
                <a:lnTo>
                  <a:pt x="14583583" y="6314339"/>
                </a:lnTo>
                <a:lnTo>
                  <a:pt x="0" y="6314339"/>
                </a:lnTo>
                <a:lnTo>
                  <a:pt x="0" y="0"/>
                </a:lnTo>
                <a:close/>
              </a:path>
            </a:pathLst>
          </a:custGeom>
          <a:blipFill>
            <a:blip r:embed="rId3"/>
            <a:stretch>
              <a:fillRect l="0" t="0" r="0" b="0"/>
            </a:stretch>
          </a:blipFill>
        </p:spPr>
      </p:sp>
      <p:grpSp>
        <p:nvGrpSpPr>
          <p:cNvPr name="Group 4" id="4"/>
          <p:cNvGrpSpPr/>
          <p:nvPr/>
        </p:nvGrpSpPr>
        <p:grpSpPr>
          <a:xfrm rot="0">
            <a:off x="15737808" y="1231716"/>
            <a:ext cx="1543050" cy="1470720"/>
            <a:chOff x="0" y="0"/>
            <a:chExt cx="812800" cy="774700"/>
          </a:xfrm>
        </p:grpSpPr>
        <p:sp>
          <p:nvSpPr>
            <p:cNvPr name="Freeform 5" id="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3CBDFF"/>
            </a:solidFill>
          </p:spPr>
        </p:sp>
        <p:sp>
          <p:nvSpPr>
            <p:cNvPr name="TextBox 6" id="6"/>
            <p:cNvSpPr txBox="true"/>
            <p:nvPr/>
          </p:nvSpPr>
          <p:spPr>
            <a:xfrm>
              <a:off x="228600" y="228600"/>
              <a:ext cx="355600" cy="381000"/>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1896678" y="9258300"/>
            <a:ext cx="14583583" cy="0"/>
          </a:xfrm>
          <a:prstGeom prst="line">
            <a:avLst/>
          </a:prstGeom>
          <a:ln cap="flat" w="190500">
            <a:solidFill>
              <a:srgbClr val="7AC4FF"/>
            </a:solidFill>
            <a:prstDash val="sysDot"/>
            <a:headEnd type="none" len="sm" w="sm"/>
            <a:tailEnd type="none" len="sm" w="sm"/>
          </a:ln>
        </p:spPr>
      </p:sp>
      <p:sp>
        <p:nvSpPr>
          <p:cNvPr name="TextBox 8" id="8"/>
          <p:cNvSpPr txBox="true"/>
          <p:nvPr/>
        </p:nvSpPr>
        <p:spPr>
          <a:xfrm rot="0">
            <a:off x="1896678" y="609600"/>
            <a:ext cx="12601060" cy="762000"/>
          </a:xfrm>
          <a:prstGeom prst="rect">
            <a:avLst/>
          </a:prstGeom>
        </p:spPr>
        <p:txBody>
          <a:bodyPr anchor="t" rtlCol="false" tIns="0" lIns="0" bIns="0" rIns="0">
            <a:spAutoFit/>
          </a:bodyPr>
          <a:lstStyle/>
          <a:p>
            <a:pPr algn="l" marL="0" indent="0" lvl="0">
              <a:lnSpc>
                <a:spcPts val="6299"/>
              </a:lnSpc>
              <a:spcBef>
                <a:spcPct val="0"/>
              </a:spcBef>
            </a:pPr>
            <a:r>
              <a:rPr lang="en-US" b="true" sz="4500">
                <a:solidFill>
                  <a:srgbClr val="FFFFFF"/>
                </a:solidFill>
                <a:latin typeface="Quicksand Bold"/>
                <a:ea typeface="Quicksand Bold"/>
                <a:cs typeface="Quicksand Bold"/>
                <a:sym typeface="Quicksand Bold"/>
              </a:rPr>
              <a:t>Comparison between the models we used:</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027833" y="4459138"/>
            <a:ext cx="9795552"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Operations</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045243" y="-76514"/>
            <a:ext cx="10616329" cy="1002665"/>
          </a:xfrm>
          <a:prstGeom prst="rect">
            <a:avLst/>
          </a:prstGeom>
        </p:spPr>
        <p:txBody>
          <a:bodyPr anchor="t" rtlCol="false" tIns="0" lIns="0" bIns="0" rIns="0">
            <a:spAutoFit/>
          </a:bodyPr>
          <a:lstStyle/>
          <a:p>
            <a:pPr algn="l" marL="0" indent="0" lvl="0">
              <a:lnSpc>
                <a:spcPts val="8260"/>
              </a:lnSpc>
              <a:spcBef>
                <a:spcPct val="0"/>
              </a:spcBef>
            </a:pPr>
            <a:r>
              <a:rPr lang="en-US" b="true" sz="5900">
                <a:solidFill>
                  <a:srgbClr val="FFFFFF"/>
                </a:solidFill>
                <a:latin typeface="Quicksand Bold"/>
                <a:ea typeface="Quicksand Bold"/>
                <a:cs typeface="Quicksand Bold"/>
                <a:sym typeface="Quicksand Bold"/>
              </a:rPr>
              <a:t>Operations</a:t>
            </a:r>
          </a:p>
        </p:txBody>
      </p:sp>
      <p:sp>
        <p:nvSpPr>
          <p:cNvPr name="TextBox 12" id="12"/>
          <p:cNvSpPr txBox="true"/>
          <p:nvPr/>
        </p:nvSpPr>
        <p:spPr>
          <a:xfrm rot="0">
            <a:off x="6869060" y="882973"/>
            <a:ext cx="10616329" cy="490855"/>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FFFFFF"/>
                </a:solidFill>
                <a:latin typeface="Quicksand Bold"/>
                <a:ea typeface="Quicksand Bold"/>
                <a:cs typeface="Quicksand Bold"/>
                <a:sym typeface="Quicksand Bold"/>
              </a:rPr>
              <a:t>(All missions in our website):</a:t>
            </a:r>
          </a:p>
        </p:txBody>
      </p:sp>
      <p:sp>
        <p:nvSpPr>
          <p:cNvPr name="TextBox 13" id="13"/>
          <p:cNvSpPr txBox="true"/>
          <p:nvPr/>
        </p:nvSpPr>
        <p:spPr>
          <a:xfrm rot="0">
            <a:off x="624834" y="846977"/>
            <a:ext cx="10616329" cy="528320"/>
          </a:xfrm>
          <a:prstGeom prst="rect">
            <a:avLst/>
          </a:prstGeom>
        </p:spPr>
        <p:txBody>
          <a:bodyPr anchor="t" rtlCol="false" tIns="0" lIns="0" bIns="0" rIns="0">
            <a:spAutoFit/>
          </a:bodyPr>
          <a:lstStyle/>
          <a:p>
            <a:pPr algn="l">
              <a:lnSpc>
                <a:spcPts val="4480"/>
              </a:lnSpc>
            </a:pPr>
            <a:r>
              <a:rPr lang="en-US" sz="3200" b="true">
                <a:solidFill>
                  <a:srgbClr val="FFFFFF"/>
                </a:solidFill>
                <a:latin typeface="Quicksand Bold"/>
                <a:ea typeface="Quicksand Bold"/>
                <a:cs typeface="Quicksand Bold"/>
                <a:sym typeface="Quicksand Bold"/>
              </a:rPr>
              <a:t>1.Design &amp; Implementation</a:t>
            </a:r>
          </a:p>
        </p:txBody>
      </p:sp>
      <p:sp>
        <p:nvSpPr>
          <p:cNvPr name="TextBox 14" id="14"/>
          <p:cNvSpPr txBox="true"/>
          <p:nvPr/>
        </p:nvSpPr>
        <p:spPr>
          <a:xfrm rot="0">
            <a:off x="2539432" y="1541245"/>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Sign up</a:t>
            </a:r>
          </a:p>
        </p:txBody>
      </p:sp>
      <p:sp>
        <p:nvSpPr>
          <p:cNvPr name="TextBox 15" id="15"/>
          <p:cNvSpPr txBox="true"/>
          <p:nvPr/>
        </p:nvSpPr>
        <p:spPr>
          <a:xfrm rot="0">
            <a:off x="2539432" y="2160371"/>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Login</a:t>
            </a:r>
          </a:p>
        </p:txBody>
      </p:sp>
      <p:sp>
        <p:nvSpPr>
          <p:cNvPr name="TextBox 16" id="16"/>
          <p:cNvSpPr txBox="true"/>
          <p:nvPr/>
        </p:nvSpPr>
        <p:spPr>
          <a:xfrm rot="0">
            <a:off x="2539432" y="2779496"/>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Forget password</a:t>
            </a:r>
          </a:p>
        </p:txBody>
      </p:sp>
      <p:sp>
        <p:nvSpPr>
          <p:cNvPr name="TextBox 17" id="17"/>
          <p:cNvSpPr txBox="true"/>
          <p:nvPr/>
        </p:nvSpPr>
        <p:spPr>
          <a:xfrm rot="0">
            <a:off x="2539432" y="3372616"/>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Profile page</a:t>
            </a:r>
          </a:p>
        </p:txBody>
      </p:sp>
      <p:sp>
        <p:nvSpPr>
          <p:cNvPr name="TextBox 18" id="18"/>
          <p:cNvSpPr txBox="true"/>
          <p:nvPr/>
        </p:nvSpPr>
        <p:spPr>
          <a:xfrm rot="0">
            <a:off x="2539432" y="3991741"/>
            <a:ext cx="10616329" cy="6267450"/>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Home page</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Job listing</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Job details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Companies </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Interview</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Saved jobs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Notifcations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Apply now</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About us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Contact us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Services</a:t>
            </a:r>
          </a:p>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Not found</a:t>
            </a:r>
          </a:p>
        </p:txBody>
      </p:sp>
      <p:sp>
        <p:nvSpPr>
          <p:cNvPr name="TextBox 19" id="19"/>
          <p:cNvSpPr txBox="true"/>
          <p:nvPr/>
        </p:nvSpPr>
        <p:spPr>
          <a:xfrm rot="0">
            <a:off x="7611554" y="1541245"/>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0" id="20"/>
          <p:cNvSpPr txBox="true"/>
          <p:nvPr/>
        </p:nvSpPr>
        <p:spPr>
          <a:xfrm rot="0">
            <a:off x="7611554" y="213179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1" id="21"/>
          <p:cNvSpPr txBox="true"/>
          <p:nvPr/>
        </p:nvSpPr>
        <p:spPr>
          <a:xfrm rot="0">
            <a:off x="7611554" y="275092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2" id="22"/>
          <p:cNvSpPr txBox="true"/>
          <p:nvPr/>
        </p:nvSpPr>
        <p:spPr>
          <a:xfrm rot="0">
            <a:off x="7611554" y="337004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3" id="23"/>
          <p:cNvSpPr txBox="true"/>
          <p:nvPr/>
        </p:nvSpPr>
        <p:spPr>
          <a:xfrm rot="0">
            <a:off x="7611554" y="398917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4" id="24"/>
          <p:cNvSpPr txBox="true"/>
          <p:nvPr/>
        </p:nvSpPr>
        <p:spPr>
          <a:xfrm rot="0">
            <a:off x="7611554" y="460829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5" id="25"/>
          <p:cNvSpPr txBox="true"/>
          <p:nvPr/>
        </p:nvSpPr>
        <p:spPr>
          <a:xfrm rot="0">
            <a:off x="7611554" y="511461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6" id="26"/>
          <p:cNvSpPr txBox="true"/>
          <p:nvPr/>
        </p:nvSpPr>
        <p:spPr>
          <a:xfrm rot="0">
            <a:off x="7611554" y="562092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7" id="27"/>
          <p:cNvSpPr txBox="true"/>
          <p:nvPr/>
        </p:nvSpPr>
        <p:spPr>
          <a:xfrm rot="0">
            <a:off x="7611554" y="612724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8" id="28"/>
          <p:cNvSpPr txBox="true"/>
          <p:nvPr/>
        </p:nvSpPr>
        <p:spPr>
          <a:xfrm rot="0">
            <a:off x="7611554" y="6633555"/>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29" id="29"/>
          <p:cNvSpPr txBox="true"/>
          <p:nvPr/>
        </p:nvSpPr>
        <p:spPr>
          <a:xfrm rot="0">
            <a:off x="7611554" y="713838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0" id="30"/>
          <p:cNvSpPr txBox="true"/>
          <p:nvPr/>
        </p:nvSpPr>
        <p:spPr>
          <a:xfrm rot="0">
            <a:off x="7611554" y="764320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1" id="31"/>
          <p:cNvSpPr txBox="true"/>
          <p:nvPr/>
        </p:nvSpPr>
        <p:spPr>
          <a:xfrm rot="0">
            <a:off x="7611554" y="814803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2" id="32"/>
          <p:cNvSpPr txBox="true"/>
          <p:nvPr/>
        </p:nvSpPr>
        <p:spPr>
          <a:xfrm rot="0">
            <a:off x="7611554" y="8652856"/>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3" id="33"/>
          <p:cNvSpPr txBox="true"/>
          <p:nvPr/>
        </p:nvSpPr>
        <p:spPr>
          <a:xfrm rot="0">
            <a:off x="7611554" y="9157681"/>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4" id="34"/>
          <p:cNvSpPr txBox="true"/>
          <p:nvPr/>
        </p:nvSpPr>
        <p:spPr>
          <a:xfrm rot="0">
            <a:off x="7611554" y="9722473"/>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5" id="35"/>
          <p:cNvSpPr txBox="true"/>
          <p:nvPr/>
        </p:nvSpPr>
        <p:spPr>
          <a:xfrm rot="0">
            <a:off x="14716176" y="1541245"/>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
        <p:nvSpPr>
          <p:cNvPr name="TextBox 36" id="36"/>
          <p:cNvSpPr txBox="true"/>
          <p:nvPr/>
        </p:nvSpPr>
        <p:spPr>
          <a:xfrm rot="0">
            <a:off x="11241163" y="1541245"/>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Cv analyzer</a:t>
            </a:r>
          </a:p>
        </p:txBody>
      </p:sp>
      <p:sp>
        <p:nvSpPr>
          <p:cNvPr name="TextBox 37" id="37"/>
          <p:cNvSpPr txBox="true"/>
          <p:nvPr/>
        </p:nvSpPr>
        <p:spPr>
          <a:xfrm rot="0">
            <a:off x="11241163" y="2527083"/>
            <a:ext cx="10616329" cy="504825"/>
          </a:xfrm>
          <a:prstGeom prst="rect">
            <a:avLst/>
          </a:prstGeom>
        </p:spPr>
        <p:txBody>
          <a:bodyPr anchor="t" rtlCol="false" tIns="0" lIns="0" bIns="0" rIns="0">
            <a:spAutoFit/>
          </a:bodyPr>
          <a:lstStyle/>
          <a:p>
            <a:pPr algn="l" marL="647698" indent="-323849" lvl="1">
              <a:lnSpc>
                <a:spcPts val="4199"/>
              </a:lnSpc>
              <a:buFont typeface="Arial"/>
              <a:buChar char="•"/>
            </a:pPr>
            <a:r>
              <a:rPr lang="en-US" b="true" sz="2999">
                <a:solidFill>
                  <a:srgbClr val="FFFFFF"/>
                </a:solidFill>
                <a:latin typeface="Quicksand Bold"/>
                <a:ea typeface="Quicksand Bold"/>
                <a:cs typeface="Quicksand Bold"/>
                <a:sym typeface="Quicksand Bold"/>
              </a:rPr>
              <a:t>ChatBot</a:t>
            </a:r>
          </a:p>
        </p:txBody>
      </p:sp>
      <p:sp>
        <p:nvSpPr>
          <p:cNvPr name="TextBox 38" id="38"/>
          <p:cNvSpPr txBox="true"/>
          <p:nvPr/>
        </p:nvSpPr>
        <p:spPr>
          <a:xfrm rot="0">
            <a:off x="14716176" y="2555658"/>
            <a:ext cx="10616329" cy="504825"/>
          </a:xfrm>
          <a:prstGeom prst="rect">
            <a:avLst/>
          </a:prstGeom>
        </p:spPr>
        <p:txBody>
          <a:bodyPr anchor="t" rtlCol="false" tIns="0" lIns="0" bIns="0" rIns="0">
            <a:spAutoFit/>
          </a:bodyPr>
          <a:lstStyle/>
          <a:p>
            <a:pPr algn="l">
              <a:lnSpc>
                <a:spcPts val="4199"/>
              </a:lnSpc>
            </a:pPr>
            <a:r>
              <a:rPr lang="en-US" sz="2999" b="true">
                <a:solidFill>
                  <a:srgbClr val="02CF6C"/>
                </a:solidFill>
                <a:latin typeface="Quicksand Bold"/>
                <a:ea typeface="Quicksand Bold"/>
                <a:cs typeface="Quicksand Bold"/>
                <a:sym typeface="Quicksand Bold"/>
              </a:rPr>
              <a:t>(Completed)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169737" y="3918649"/>
            <a:ext cx="10352567" cy="2211577"/>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027833" y="4459138"/>
            <a:ext cx="9795552"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Time plans</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1072A"/>
        </a:solidFill>
      </p:bgPr>
    </p:bg>
    <p:spTree>
      <p:nvGrpSpPr>
        <p:cNvPr id="1" name=""/>
        <p:cNvGrpSpPr/>
        <p:nvPr/>
      </p:nvGrpSpPr>
      <p:grpSpPr>
        <a:xfrm>
          <a:off x="0" y="0"/>
          <a:ext cx="0" cy="0"/>
          <a:chOff x="0" y="0"/>
          <a:chExt cx="0" cy="0"/>
        </a:xfrm>
      </p:grpSpPr>
      <p:sp>
        <p:nvSpPr>
          <p:cNvPr name="AutoShape 2" id="2"/>
          <p:cNvSpPr/>
          <p:nvPr/>
        </p:nvSpPr>
        <p:spPr>
          <a:xfrm>
            <a:off x="2971234" y="874269"/>
            <a:ext cx="17090577"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1657319" y="1744315"/>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Finalize system architecture, wireframes, and database schema. </a:t>
            </a:r>
          </a:p>
        </p:txBody>
      </p:sp>
      <p:sp>
        <p:nvSpPr>
          <p:cNvPr name="TextBox 4" id="4"/>
          <p:cNvSpPr txBox="true"/>
          <p:nvPr/>
        </p:nvSpPr>
        <p:spPr>
          <a:xfrm rot="0">
            <a:off x="11657319" y="805183"/>
            <a:ext cx="6101185" cy="900114"/>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Research job finder platforms, technologies (Angular, .NET, Python), and user needs.</a:t>
            </a:r>
          </a:p>
        </p:txBody>
      </p:sp>
      <p:sp>
        <p:nvSpPr>
          <p:cNvPr name="TextBox 5" id="5"/>
          <p:cNvSpPr txBox="true"/>
          <p:nvPr/>
        </p:nvSpPr>
        <p:spPr>
          <a:xfrm rot="0">
            <a:off x="11657319" y="6916541"/>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Build APIs for job listings, job details, notifications, and other applications.</a:t>
            </a:r>
          </a:p>
        </p:txBody>
      </p:sp>
      <p:sp>
        <p:nvSpPr>
          <p:cNvPr name="AutoShape 6" id="6"/>
          <p:cNvSpPr/>
          <p:nvPr/>
        </p:nvSpPr>
        <p:spPr>
          <a:xfrm>
            <a:off x="2914084" y="1747599"/>
            <a:ext cx="17090577" cy="0"/>
          </a:xfrm>
          <a:prstGeom prst="line">
            <a:avLst/>
          </a:prstGeom>
          <a:ln cap="flat" w="38100">
            <a:solidFill>
              <a:srgbClr val="FFFFFF"/>
            </a:solidFill>
            <a:prstDash val="solid"/>
            <a:headEnd type="none" len="sm" w="sm"/>
            <a:tailEnd type="none" len="sm" w="sm"/>
          </a:ln>
        </p:spPr>
      </p:sp>
      <p:sp>
        <p:nvSpPr>
          <p:cNvPr name="AutoShape 7" id="7"/>
          <p:cNvSpPr/>
          <p:nvPr/>
        </p:nvSpPr>
        <p:spPr>
          <a:xfrm>
            <a:off x="2914084" y="2834928"/>
            <a:ext cx="17090577" cy="0"/>
          </a:xfrm>
          <a:prstGeom prst="line">
            <a:avLst/>
          </a:prstGeom>
          <a:ln cap="flat" w="38100">
            <a:solidFill>
              <a:srgbClr val="FFFFFF"/>
            </a:solidFill>
            <a:prstDash val="solid"/>
            <a:headEnd type="none" len="sm" w="sm"/>
            <a:tailEnd type="none" len="sm" w="sm"/>
          </a:ln>
        </p:spPr>
      </p:sp>
      <p:sp>
        <p:nvSpPr>
          <p:cNvPr name="AutoShape 8" id="8"/>
          <p:cNvSpPr/>
          <p:nvPr/>
        </p:nvSpPr>
        <p:spPr>
          <a:xfrm>
            <a:off x="2971234" y="3859501"/>
            <a:ext cx="17090577" cy="0"/>
          </a:xfrm>
          <a:prstGeom prst="line">
            <a:avLst/>
          </a:prstGeom>
          <a:ln cap="flat" w="38100">
            <a:solidFill>
              <a:srgbClr val="FFFFFF"/>
            </a:solidFill>
            <a:prstDash val="solid"/>
            <a:headEnd type="none" len="sm" w="sm"/>
            <a:tailEnd type="none" len="sm" w="sm"/>
          </a:ln>
        </p:spPr>
      </p:sp>
      <p:sp>
        <p:nvSpPr>
          <p:cNvPr name="AutoShape 9" id="9"/>
          <p:cNvSpPr/>
          <p:nvPr/>
        </p:nvSpPr>
        <p:spPr>
          <a:xfrm>
            <a:off x="2914084" y="4862501"/>
            <a:ext cx="17090577" cy="0"/>
          </a:xfrm>
          <a:prstGeom prst="line">
            <a:avLst/>
          </a:prstGeom>
          <a:ln cap="flat" w="38100">
            <a:solidFill>
              <a:srgbClr val="FFFFFF"/>
            </a:solidFill>
            <a:prstDash val="solid"/>
            <a:headEnd type="none" len="sm" w="sm"/>
            <a:tailEnd type="none" len="sm" w="sm"/>
          </a:ln>
        </p:spPr>
      </p:sp>
      <p:sp>
        <p:nvSpPr>
          <p:cNvPr name="AutoShape 10" id="10"/>
          <p:cNvSpPr/>
          <p:nvPr/>
        </p:nvSpPr>
        <p:spPr>
          <a:xfrm flipV="true">
            <a:off x="321" y="5953664"/>
            <a:ext cx="19091137" cy="128588"/>
          </a:xfrm>
          <a:prstGeom prst="line">
            <a:avLst/>
          </a:prstGeom>
          <a:ln cap="flat" w="95250">
            <a:solidFill>
              <a:srgbClr val="FFFFFF"/>
            </a:solidFill>
            <a:prstDash val="solid"/>
            <a:headEnd type="none" len="sm" w="sm"/>
            <a:tailEnd type="none" len="sm" w="sm"/>
          </a:ln>
        </p:spPr>
      </p:sp>
      <p:sp>
        <p:nvSpPr>
          <p:cNvPr name="AutoShape 11" id="11"/>
          <p:cNvSpPr/>
          <p:nvPr/>
        </p:nvSpPr>
        <p:spPr>
          <a:xfrm>
            <a:off x="2914084" y="6926066"/>
            <a:ext cx="17090577" cy="0"/>
          </a:xfrm>
          <a:prstGeom prst="line">
            <a:avLst/>
          </a:prstGeom>
          <a:ln cap="flat" w="38100">
            <a:solidFill>
              <a:srgbClr val="FFFFFF"/>
            </a:solidFill>
            <a:prstDash val="solid"/>
            <a:headEnd type="none" len="sm" w="sm"/>
            <a:tailEnd type="none" len="sm" w="sm"/>
          </a:ln>
        </p:spPr>
      </p:sp>
      <p:sp>
        <p:nvSpPr>
          <p:cNvPr name="AutoShape 12" id="12"/>
          <p:cNvSpPr/>
          <p:nvPr/>
        </p:nvSpPr>
        <p:spPr>
          <a:xfrm>
            <a:off x="2914084" y="7775379"/>
            <a:ext cx="17090577" cy="0"/>
          </a:xfrm>
          <a:prstGeom prst="line">
            <a:avLst/>
          </a:prstGeom>
          <a:ln cap="flat" w="38100">
            <a:solidFill>
              <a:srgbClr val="FFFFFF"/>
            </a:solidFill>
            <a:prstDash val="solid"/>
            <a:headEnd type="none" len="sm" w="sm"/>
            <a:tailEnd type="none" len="sm" w="sm"/>
          </a:ln>
        </p:spPr>
      </p:sp>
      <p:sp>
        <p:nvSpPr>
          <p:cNvPr name="AutoShape 13" id="13"/>
          <p:cNvSpPr/>
          <p:nvPr/>
        </p:nvSpPr>
        <p:spPr>
          <a:xfrm>
            <a:off x="2914084" y="8415655"/>
            <a:ext cx="17090577" cy="0"/>
          </a:xfrm>
          <a:prstGeom prst="line">
            <a:avLst/>
          </a:prstGeom>
          <a:ln cap="flat" w="38100">
            <a:solidFill>
              <a:srgbClr val="FFFFFF"/>
            </a:solidFill>
            <a:prstDash val="solid"/>
            <a:headEnd type="none" len="sm" w="sm"/>
            <a:tailEnd type="none" len="sm" w="sm"/>
          </a:ln>
        </p:spPr>
      </p:sp>
      <p:sp>
        <p:nvSpPr>
          <p:cNvPr name="AutoShape 14" id="14"/>
          <p:cNvSpPr/>
          <p:nvPr/>
        </p:nvSpPr>
        <p:spPr>
          <a:xfrm>
            <a:off x="2914084" y="9329737"/>
            <a:ext cx="17090577" cy="0"/>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3004707" y="2023824"/>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4-5</a:t>
            </a:r>
          </a:p>
        </p:txBody>
      </p:sp>
      <p:sp>
        <p:nvSpPr>
          <p:cNvPr name="TextBox 16" id="16"/>
          <p:cNvSpPr txBox="true"/>
          <p:nvPr/>
        </p:nvSpPr>
        <p:spPr>
          <a:xfrm rot="0">
            <a:off x="2971234" y="3036541"/>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6-8</a:t>
            </a:r>
          </a:p>
        </p:txBody>
      </p:sp>
      <p:sp>
        <p:nvSpPr>
          <p:cNvPr name="TextBox 17" id="17"/>
          <p:cNvSpPr txBox="true"/>
          <p:nvPr/>
        </p:nvSpPr>
        <p:spPr>
          <a:xfrm rot="0">
            <a:off x="3004707" y="4135726"/>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9-11</a:t>
            </a:r>
          </a:p>
        </p:txBody>
      </p:sp>
      <p:sp>
        <p:nvSpPr>
          <p:cNvPr name="TextBox 18" id="18"/>
          <p:cNvSpPr txBox="true"/>
          <p:nvPr/>
        </p:nvSpPr>
        <p:spPr>
          <a:xfrm rot="0">
            <a:off x="2914084" y="5157774"/>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12-13</a:t>
            </a:r>
          </a:p>
        </p:txBody>
      </p:sp>
      <p:sp>
        <p:nvSpPr>
          <p:cNvPr name="TextBox 19" id="19"/>
          <p:cNvSpPr txBox="true"/>
          <p:nvPr/>
        </p:nvSpPr>
        <p:spPr>
          <a:xfrm rot="0">
            <a:off x="11657319" y="187833"/>
            <a:ext cx="2473549" cy="600711"/>
          </a:xfrm>
          <a:prstGeom prst="rect">
            <a:avLst/>
          </a:prstGeom>
        </p:spPr>
        <p:txBody>
          <a:bodyPr anchor="t" rtlCol="false" tIns="0" lIns="0" bIns="0" rIns="0">
            <a:spAutoFit/>
          </a:bodyPr>
          <a:lstStyle/>
          <a:p>
            <a:pPr algn="l" marL="0" indent="0" lvl="0">
              <a:lnSpc>
                <a:spcPts val="4809"/>
              </a:lnSpc>
            </a:pPr>
            <a:r>
              <a:rPr lang="en-US" b="true" sz="3699">
                <a:solidFill>
                  <a:srgbClr val="7AC4FF"/>
                </a:solidFill>
                <a:latin typeface="Ruda Bold"/>
                <a:ea typeface="Ruda Bold"/>
                <a:cs typeface="Ruda Bold"/>
                <a:sym typeface="Ruda Bold"/>
              </a:rPr>
              <a:t>Main Tasks</a:t>
            </a:r>
          </a:p>
        </p:txBody>
      </p:sp>
      <p:sp>
        <p:nvSpPr>
          <p:cNvPr name="TextBox 20" id="20"/>
          <p:cNvSpPr txBox="true"/>
          <p:nvPr/>
        </p:nvSpPr>
        <p:spPr>
          <a:xfrm rot="0">
            <a:off x="11657319" y="2864138"/>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Develop UI mockups and initial frontend pages (Home, Login, Job Listings).</a:t>
            </a:r>
          </a:p>
        </p:txBody>
      </p:sp>
      <p:sp>
        <p:nvSpPr>
          <p:cNvPr name="TextBox 21" id="21"/>
          <p:cNvSpPr txBox="true"/>
          <p:nvPr/>
        </p:nvSpPr>
        <p:spPr>
          <a:xfrm rot="0">
            <a:off x="11657319" y="3847452"/>
            <a:ext cx="6630777"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Set up development environment, implement basic authentication (Login, Sign-Up).</a:t>
            </a:r>
          </a:p>
        </p:txBody>
      </p:sp>
      <p:sp>
        <p:nvSpPr>
          <p:cNvPr name="TextBox 22" id="22"/>
          <p:cNvSpPr txBox="true"/>
          <p:nvPr/>
        </p:nvSpPr>
        <p:spPr>
          <a:xfrm rot="0">
            <a:off x="11657319" y="4895361"/>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Present progress , gather feedback, and refine designs.</a:t>
            </a:r>
          </a:p>
        </p:txBody>
      </p:sp>
      <p:sp>
        <p:nvSpPr>
          <p:cNvPr name="TextBox 23" id="23"/>
          <p:cNvSpPr txBox="true"/>
          <p:nvPr/>
        </p:nvSpPr>
        <p:spPr>
          <a:xfrm rot="0">
            <a:off x="5369506" y="187833"/>
            <a:ext cx="1964850" cy="600711"/>
          </a:xfrm>
          <a:prstGeom prst="rect">
            <a:avLst/>
          </a:prstGeom>
        </p:spPr>
        <p:txBody>
          <a:bodyPr anchor="t" rtlCol="false" tIns="0" lIns="0" bIns="0" rIns="0">
            <a:spAutoFit/>
          </a:bodyPr>
          <a:lstStyle/>
          <a:p>
            <a:pPr algn="l" marL="0" indent="0" lvl="0">
              <a:lnSpc>
                <a:spcPts val="4809"/>
              </a:lnSpc>
            </a:pPr>
            <a:r>
              <a:rPr lang="en-US" b="true" sz="3699">
                <a:solidFill>
                  <a:srgbClr val="7AC4FF"/>
                </a:solidFill>
                <a:latin typeface="Ruda Bold"/>
                <a:ea typeface="Ruda Bold"/>
                <a:cs typeface="Ruda Bold"/>
                <a:sym typeface="Ruda Bold"/>
              </a:rPr>
              <a:t>Activity</a:t>
            </a:r>
          </a:p>
        </p:txBody>
      </p:sp>
      <p:sp>
        <p:nvSpPr>
          <p:cNvPr name="TextBox 24" id="24"/>
          <p:cNvSpPr txBox="true"/>
          <p:nvPr/>
        </p:nvSpPr>
        <p:spPr>
          <a:xfrm rot="0">
            <a:off x="3004707" y="1032486"/>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1-3</a:t>
            </a:r>
          </a:p>
        </p:txBody>
      </p:sp>
      <p:sp>
        <p:nvSpPr>
          <p:cNvPr name="TextBox 25" id="25"/>
          <p:cNvSpPr txBox="true"/>
          <p:nvPr/>
        </p:nvSpPr>
        <p:spPr>
          <a:xfrm rot="0">
            <a:off x="3004707" y="187833"/>
            <a:ext cx="2398271" cy="600711"/>
          </a:xfrm>
          <a:prstGeom prst="rect">
            <a:avLst/>
          </a:prstGeom>
        </p:spPr>
        <p:txBody>
          <a:bodyPr anchor="t" rtlCol="false" tIns="0" lIns="0" bIns="0" rIns="0">
            <a:spAutoFit/>
          </a:bodyPr>
          <a:lstStyle/>
          <a:p>
            <a:pPr algn="l" marL="0" indent="0" lvl="0">
              <a:lnSpc>
                <a:spcPts val="4809"/>
              </a:lnSpc>
            </a:pPr>
            <a:r>
              <a:rPr lang="en-US" b="true" sz="3699">
                <a:solidFill>
                  <a:srgbClr val="7AC4FF"/>
                </a:solidFill>
                <a:latin typeface="Ruda Bold"/>
                <a:ea typeface="Ruda Bold"/>
                <a:cs typeface="Ruda Bold"/>
                <a:sym typeface="Ruda Bold"/>
              </a:rPr>
              <a:t>Week</a:t>
            </a:r>
          </a:p>
        </p:txBody>
      </p:sp>
      <p:sp>
        <p:nvSpPr>
          <p:cNvPr name="TextBox 26" id="26"/>
          <p:cNvSpPr txBox="true"/>
          <p:nvPr/>
        </p:nvSpPr>
        <p:spPr>
          <a:xfrm rot="0">
            <a:off x="5402979" y="937236"/>
            <a:ext cx="4237358"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Study &amp; Analysis </a:t>
            </a:r>
          </a:p>
        </p:txBody>
      </p:sp>
      <p:sp>
        <p:nvSpPr>
          <p:cNvPr name="TextBox 27" id="27"/>
          <p:cNvSpPr txBox="true"/>
          <p:nvPr/>
        </p:nvSpPr>
        <p:spPr>
          <a:xfrm rot="0">
            <a:off x="5402979" y="1880949"/>
            <a:ext cx="4519969"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Design &amp; Developments</a:t>
            </a:r>
          </a:p>
        </p:txBody>
      </p:sp>
      <p:sp>
        <p:nvSpPr>
          <p:cNvPr name="TextBox 28" id="28"/>
          <p:cNvSpPr txBox="true"/>
          <p:nvPr/>
        </p:nvSpPr>
        <p:spPr>
          <a:xfrm rot="0">
            <a:off x="5369506" y="2959706"/>
            <a:ext cx="4534899"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Design &amp; Developments </a:t>
            </a:r>
          </a:p>
        </p:txBody>
      </p:sp>
      <p:sp>
        <p:nvSpPr>
          <p:cNvPr name="TextBox 29" id="29"/>
          <p:cNvSpPr txBox="true"/>
          <p:nvPr/>
        </p:nvSpPr>
        <p:spPr>
          <a:xfrm rot="0">
            <a:off x="5402979" y="3962706"/>
            <a:ext cx="4237358"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Implementation</a:t>
            </a:r>
          </a:p>
        </p:txBody>
      </p:sp>
      <p:sp>
        <p:nvSpPr>
          <p:cNvPr name="TextBox 30" id="30"/>
          <p:cNvSpPr txBox="true"/>
          <p:nvPr/>
        </p:nvSpPr>
        <p:spPr>
          <a:xfrm rot="0">
            <a:off x="5402979" y="5062524"/>
            <a:ext cx="4807027"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Validation &amp; Feedback</a:t>
            </a:r>
          </a:p>
        </p:txBody>
      </p:sp>
      <p:sp>
        <p:nvSpPr>
          <p:cNvPr name="TextBox 31" id="31"/>
          <p:cNvSpPr txBox="true"/>
          <p:nvPr/>
        </p:nvSpPr>
        <p:spPr>
          <a:xfrm rot="0">
            <a:off x="2971234" y="6245981"/>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1-3</a:t>
            </a:r>
          </a:p>
        </p:txBody>
      </p:sp>
      <p:sp>
        <p:nvSpPr>
          <p:cNvPr name="TextBox 32" id="32"/>
          <p:cNvSpPr txBox="true"/>
          <p:nvPr/>
        </p:nvSpPr>
        <p:spPr>
          <a:xfrm rot="0">
            <a:off x="2971234" y="7119104"/>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4-5</a:t>
            </a:r>
          </a:p>
        </p:txBody>
      </p:sp>
      <p:sp>
        <p:nvSpPr>
          <p:cNvPr name="TextBox 33" id="33"/>
          <p:cNvSpPr txBox="true"/>
          <p:nvPr/>
        </p:nvSpPr>
        <p:spPr>
          <a:xfrm rot="0">
            <a:off x="2971234" y="7842054"/>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6-8</a:t>
            </a:r>
          </a:p>
        </p:txBody>
      </p:sp>
      <p:sp>
        <p:nvSpPr>
          <p:cNvPr name="TextBox 34" id="34"/>
          <p:cNvSpPr txBox="true"/>
          <p:nvPr/>
        </p:nvSpPr>
        <p:spPr>
          <a:xfrm rot="0">
            <a:off x="5402979" y="6082250"/>
            <a:ext cx="4807027"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Design &amp; Developments</a:t>
            </a:r>
          </a:p>
        </p:txBody>
      </p:sp>
      <p:sp>
        <p:nvSpPr>
          <p:cNvPr name="TextBox 35" id="35"/>
          <p:cNvSpPr txBox="true"/>
          <p:nvPr/>
        </p:nvSpPr>
        <p:spPr>
          <a:xfrm rot="0">
            <a:off x="11657319" y="6241218"/>
            <a:ext cx="6101185" cy="471488"/>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Implement all pages (Job Details, etc.).</a:t>
            </a:r>
          </a:p>
        </p:txBody>
      </p:sp>
      <p:sp>
        <p:nvSpPr>
          <p:cNvPr name="TextBox 36" id="36"/>
          <p:cNvSpPr txBox="true"/>
          <p:nvPr/>
        </p:nvSpPr>
        <p:spPr>
          <a:xfrm rot="0">
            <a:off x="3004707" y="8596630"/>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9-11</a:t>
            </a:r>
          </a:p>
        </p:txBody>
      </p:sp>
      <p:sp>
        <p:nvSpPr>
          <p:cNvPr name="TextBox 37" id="37"/>
          <p:cNvSpPr txBox="true"/>
          <p:nvPr/>
        </p:nvSpPr>
        <p:spPr>
          <a:xfrm rot="0">
            <a:off x="3004707" y="9639776"/>
            <a:ext cx="2398271" cy="441960"/>
          </a:xfrm>
          <a:prstGeom prst="rect">
            <a:avLst/>
          </a:prstGeom>
        </p:spPr>
        <p:txBody>
          <a:bodyPr anchor="t" rtlCol="false" tIns="0" lIns="0" bIns="0" rIns="0">
            <a:spAutoFit/>
          </a:bodyPr>
          <a:lstStyle/>
          <a:p>
            <a:pPr algn="l" marL="0" indent="0" lvl="0">
              <a:lnSpc>
                <a:spcPts val="3509"/>
              </a:lnSpc>
            </a:pPr>
            <a:r>
              <a:rPr lang="en-US" b="true" sz="2699">
                <a:solidFill>
                  <a:srgbClr val="7AC4FF"/>
                </a:solidFill>
                <a:latin typeface="Ruda Bold"/>
                <a:ea typeface="Ruda Bold"/>
                <a:cs typeface="Ruda Bold"/>
                <a:sym typeface="Ruda Bold"/>
              </a:rPr>
              <a:t>12-13</a:t>
            </a:r>
          </a:p>
        </p:txBody>
      </p:sp>
      <p:sp>
        <p:nvSpPr>
          <p:cNvPr name="TextBox 38" id="38"/>
          <p:cNvSpPr txBox="true"/>
          <p:nvPr/>
        </p:nvSpPr>
        <p:spPr>
          <a:xfrm rot="0">
            <a:off x="5402979" y="7023854"/>
            <a:ext cx="4807027"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Backend Development</a:t>
            </a:r>
          </a:p>
        </p:txBody>
      </p:sp>
      <p:sp>
        <p:nvSpPr>
          <p:cNvPr name="TextBox 39" id="39"/>
          <p:cNvSpPr txBox="true"/>
          <p:nvPr/>
        </p:nvSpPr>
        <p:spPr>
          <a:xfrm rot="0">
            <a:off x="5402979" y="7746804"/>
            <a:ext cx="5625932"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Machine Learning Integration</a:t>
            </a:r>
          </a:p>
        </p:txBody>
      </p:sp>
      <p:sp>
        <p:nvSpPr>
          <p:cNvPr name="TextBox 40" id="40"/>
          <p:cNvSpPr txBox="true"/>
          <p:nvPr/>
        </p:nvSpPr>
        <p:spPr>
          <a:xfrm rot="0">
            <a:off x="5369506" y="8498839"/>
            <a:ext cx="4807027"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Integration &amp; Testing</a:t>
            </a:r>
          </a:p>
        </p:txBody>
      </p:sp>
      <p:sp>
        <p:nvSpPr>
          <p:cNvPr name="TextBox 41" id="41"/>
          <p:cNvSpPr txBox="true"/>
          <p:nvPr/>
        </p:nvSpPr>
        <p:spPr>
          <a:xfrm rot="0">
            <a:off x="5369506" y="9541192"/>
            <a:ext cx="5230943" cy="614045"/>
          </a:xfrm>
          <a:prstGeom prst="rect">
            <a:avLst/>
          </a:prstGeom>
        </p:spPr>
        <p:txBody>
          <a:bodyPr anchor="t" rtlCol="false" tIns="0" lIns="0" bIns="0" rIns="0">
            <a:spAutoFit/>
          </a:bodyPr>
          <a:lstStyle/>
          <a:p>
            <a:pPr algn="l">
              <a:lnSpc>
                <a:spcPts val="4480"/>
              </a:lnSpc>
            </a:pPr>
            <a:r>
              <a:rPr lang="en-US" sz="3200">
                <a:solidFill>
                  <a:srgbClr val="7AC4FF"/>
                </a:solidFill>
                <a:latin typeface="Overpass"/>
                <a:ea typeface="Overpass"/>
                <a:cs typeface="Overpass"/>
                <a:sym typeface="Overpass"/>
              </a:rPr>
              <a:t>Deployment &amp; Final Review</a:t>
            </a:r>
          </a:p>
        </p:txBody>
      </p:sp>
      <p:sp>
        <p:nvSpPr>
          <p:cNvPr name="TextBox 42" id="42"/>
          <p:cNvSpPr txBox="true"/>
          <p:nvPr/>
        </p:nvSpPr>
        <p:spPr>
          <a:xfrm rot="0">
            <a:off x="11657319" y="7826179"/>
            <a:ext cx="6101185" cy="471488"/>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Implement job chatbot.</a:t>
            </a:r>
          </a:p>
        </p:txBody>
      </p:sp>
      <p:sp>
        <p:nvSpPr>
          <p:cNvPr name="TextBox 43" id="43"/>
          <p:cNvSpPr txBox="true"/>
          <p:nvPr/>
        </p:nvSpPr>
        <p:spPr>
          <a:xfrm rot="0">
            <a:off x="11712786" y="8370252"/>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Integrate frontend and backend services, test features (job search, job application)</a:t>
            </a:r>
          </a:p>
        </p:txBody>
      </p:sp>
      <p:sp>
        <p:nvSpPr>
          <p:cNvPr name="TextBox 44" id="44"/>
          <p:cNvSpPr txBox="true"/>
          <p:nvPr/>
        </p:nvSpPr>
        <p:spPr>
          <a:xfrm rot="0">
            <a:off x="11712786" y="9377362"/>
            <a:ext cx="6101185" cy="900113"/>
          </a:xfrm>
          <a:prstGeom prst="rect">
            <a:avLst/>
          </a:prstGeom>
        </p:spPr>
        <p:txBody>
          <a:bodyPr anchor="t" rtlCol="false" tIns="0" lIns="0" bIns="0" rIns="0">
            <a:spAutoFit/>
          </a:bodyPr>
          <a:lstStyle/>
          <a:p>
            <a:pPr algn="l">
              <a:lnSpc>
                <a:spcPts val="3412"/>
              </a:lnSpc>
            </a:pPr>
            <a:r>
              <a:rPr lang="en-US" sz="2437">
                <a:solidFill>
                  <a:srgbClr val="7AC4FF"/>
                </a:solidFill>
                <a:latin typeface="Overpass"/>
                <a:ea typeface="Overpass"/>
                <a:cs typeface="Overpass"/>
                <a:sym typeface="Overpass"/>
              </a:rPr>
              <a:t>Deploying, finalize documentation, and prepare for final presentation.</a:t>
            </a:r>
          </a:p>
        </p:txBody>
      </p:sp>
      <p:sp>
        <p:nvSpPr>
          <p:cNvPr name="TextBox 45" id="45"/>
          <p:cNvSpPr txBox="true"/>
          <p:nvPr/>
        </p:nvSpPr>
        <p:spPr>
          <a:xfrm rot="0">
            <a:off x="200889" y="2311370"/>
            <a:ext cx="2366436" cy="1210311"/>
          </a:xfrm>
          <a:prstGeom prst="rect">
            <a:avLst/>
          </a:prstGeom>
        </p:spPr>
        <p:txBody>
          <a:bodyPr anchor="t" rtlCol="false" tIns="0" lIns="0" bIns="0" rIns="0">
            <a:spAutoFit/>
          </a:bodyPr>
          <a:lstStyle/>
          <a:p>
            <a:pPr algn="l" marL="0" indent="0" lvl="0">
              <a:lnSpc>
                <a:spcPts val="4809"/>
              </a:lnSpc>
            </a:pPr>
            <a:r>
              <a:rPr lang="en-US" b="true" sz="3699">
                <a:solidFill>
                  <a:srgbClr val="7AC4FF"/>
                </a:solidFill>
                <a:latin typeface="Ruda Bold"/>
                <a:ea typeface="Ruda Bold"/>
                <a:cs typeface="Ruda Bold"/>
                <a:sym typeface="Ruda Bold"/>
              </a:rPr>
              <a:t>(First Semester) </a:t>
            </a:r>
          </a:p>
        </p:txBody>
      </p:sp>
      <p:sp>
        <p:nvSpPr>
          <p:cNvPr name="TextBox 46" id="46"/>
          <p:cNvSpPr txBox="true"/>
          <p:nvPr/>
        </p:nvSpPr>
        <p:spPr>
          <a:xfrm rot="0">
            <a:off x="200889" y="7490106"/>
            <a:ext cx="2366436" cy="1210311"/>
          </a:xfrm>
          <a:prstGeom prst="rect">
            <a:avLst/>
          </a:prstGeom>
        </p:spPr>
        <p:txBody>
          <a:bodyPr anchor="t" rtlCol="false" tIns="0" lIns="0" bIns="0" rIns="0">
            <a:spAutoFit/>
          </a:bodyPr>
          <a:lstStyle/>
          <a:p>
            <a:pPr algn="l" marL="0" indent="0" lvl="0">
              <a:lnSpc>
                <a:spcPts val="4809"/>
              </a:lnSpc>
            </a:pPr>
            <a:r>
              <a:rPr lang="en-US" b="true" sz="3699">
                <a:solidFill>
                  <a:srgbClr val="7AC4FF"/>
                </a:solidFill>
                <a:latin typeface="Ruda Bold"/>
                <a:ea typeface="Ruda Bold"/>
                <a:cs typeface="Ruda Bold"/>
                <a:sym typeface="Ruda Bold"/>
              </a:rPr>
              <a:t>(Second Semester)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027833" y="4459138"/>
            <a:ext cx="9795552" cy="3506764"/>
          </a:xfrm>
          <a:prstGeom prst="rect">
            <a:avLst/>
          </a:prstGeom>
        </p:spPr>
        <p:txBody>
          <a:bodyPr anchor="t" rtlCol="false" tIns="0" lIns="0" bIns="0" rIns="0">
            <a:spAutoFit/>
          </a:bodyPr>
          <a:lstStyle/>
          <a:p>
            <a:pPr algn="just">
              <a:lnSpc>
                <a:spcPts val="14088"/>
              </a:lnSpc>
            </a:pPr>
            <a:r>
              <a:rPr lang="en-US" b="true" sz="10063" i="true">
                <a:solidFill>
                  <a:srgbClr val="FFFFFF"/>
                </a:solidFill>
                <a:latin typeface="Cormorant Garamond Bold Italics"/>
                <a:ea typeface="Cormorant Garamond Bold Italics"/>
                <a:cs typeface="Cormorant Garamond Bold Italics"/>
                <a:sym typeface="Cormorant Garamond Bold Italics"/>
              </a:rPr>
              <a:t>Demo video</a:t>
            </a:r>
          </a:p>
          <a:p>
            <a:pPr algn="just" marL="0" indent="0" lvl="0">
              <a:lnSpc>
                <a:spcPts val="14088"/>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7150" y="-32349"/>
            <a:ext cx="18230850" cy="10319349"/>
          </a:xfrm>
          <a:prstGeom prst="rect">
            <a:avLst/>
          </a:prstGeom>
          <a:ln cap="sq">
            <a:no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027833" y="4459138"/>
            <a:ext cx="9795552" cy="1725589"/>
          </a:xfrm>
          <a:prstGeom prst="rect">
            <a:avLst/>
          </a:prstGeom>
        </p:spPr>
        <p:txBody>
          <a:bodyPr anchor="t" rtlCol="false" tIns="0" lIns="0" bIns="0" rIns="0">
            <a:spAutoFit/>
          </a:bodyPr>
          <a:lstStyle/>
          <a:p>
            <a:pPr algn="just" marL="0" indent="0" lvl="0">
              <a:lnSpc>
                <a:spcPts val="14088"/>
              </a:lnSpc>
              <a:spcBef>
                <a:spcPct val="0"/>
              </a:spcBef>
            </a:pPr>
            <a:r>
              <a:rPr lang="en-US" b="true" sz="10063" i="true">
                <a:solidFill>
                  <a:srgbClr val="FFFFFF"/>
                </a:solidFill>
                <a:latin typeface="Cormorant Garamond Bold Italics"/>
                <a:ea typeface="Cormorant Garamond Bold Italics"/>
                <a:cs typeface="Cormorant Garamond Bold Italics"/>
                <a:sym typeface="Cormorant Garamond Bold Italics"/>
              </a:rPr>
              <a:t>Resources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230783" y="305373"/>
            <a:ext cx="3692377" cy="369237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129997" y="0"/>
                  </a:moveTo>
                  <a:lnTo>
                    <a:pt x="682803" y="0"/>
                  </a:lnTo>
                  <a:cubicBezTo>
                    <a:pt x="754598" y="0"/>
                    <a:pt x="812800" y="58202"/>
                    <a:pt x="812800" y="129997"/>
                  </a:cubicBezTo>
                  <a:lnTo>
                    <a:pt x="812800" y="682803"/>
                  </a:lnTo>
                  <a:cubicBezTo>
                    <a:pt x="812800" y="754598"/>
                    <a:pt x="754598" y="812800"/>
                    <a:pt x="682803" y="812800"/>
                  </a:cubicBezTo>
                  <a:lnTo>
                    <a:pt x="129997" y="812800"/>
                  </a:lnTo>
                  <a:cubicBezTo>
                    <a:pt x="58202" y="812800"/>
                    <a:pt x="0" y="754598"/>
                    <a:pt x="0" y="682803"/>
                  </a:cubicBezTo>
                  <a:lnTo>
                    <a:pt x="0" y="129997"/>
                  </a:lnTo>
                  <a:cubicBezTo>
                    <a:pt x="0" y="58202"/>
                    <a:pt x="58202" y="0"/>
                    <a:pt x="129997" y="0"/>
                  </a:cubicBezTo>
                  <a:close/>
                </a:path>
              </a:pathLst>
            </a:custGeom>
            <a:blipFill>
              <a:blip r:embed="rId2"/>
              <a:stretch>
                <a:fillRect l="0" t="0" r="0" b="0"/>
              </a:stretch>
            </a:blipFill>
            <a:ln w="123825" cap="rnd">
              <a:solidFill>
                <a:srgbClr val="FFFFFF"/>
              </a:solidFill>
              <a:prstDash val="solid"/>
              <a:round/>
            </a:ln>
          </p:spPr>
        </p:sp>
      </p:grpSp>
      <p:sp>
        <p:nvSpPr>
          <p:cNvPr name="TextBox 7" id="7"/>
          <p:cNvSpPr txBox="true"/>
          <p:nvPr/>
        </p:nvSpPr>
        <p:spPr>
          <a:xfrm rot="0">
            <a:off x="232809" y="-208977"/>
            <a:ext cx="12473005" cy="10859626"/>
          </a:xfrm>
          <a:prstGeom prst="rect">
            <a:avLst/>
          </a:prstGeom>
        </p:spPr>
        <p:txBody>
          <a:bodyPr anchor="t" rtlCol="false" tIns="0" lIns="0" bIns="0" rIns="0">
            <a:spAutoFit/>
          </a:bodyPr>
          <a:lstStyle/>
          <a:p>
            <a:pPr algn="l">
              <a:lnSpc>
                <a:spcPts val="10002"/>
              </a:lnSpc>
            </a:pPr>
            <a:r>
              <a:rPr lang="en-US" sz="5001" spc="-80">
                <a:solidFill>
                  <a:srgbClr val="FFFFFF"/>
                </a:solidFill>
                <a:latin typeface="Overpass"/>
                <a:ea typeface="Overpass"/>
                <a:cs typeface="Overpass"/>
                <a:sym typeface="Overpass"/>
              </a:rPr>
              <a:t>Resources : </a:t>
            </a:r>
          </a:p>
          <a:p>
            <a:pPr algn="l">
              <a:lnSpc>
                <a:spcPts val="5327"/>
              </a:lnSpc>
            </a:pPr>
            <a:r>
              <a:rPr lang="en-US" sz="2663" spc="-42">
                <a:solidFill>
                  <a:srgbClr val="3CBDFF"/>
                </a:solidFill>
                <a:latin typeface="Overpass"/>
                <a:ea typeface="Overpass"/>
                <a:cs typeface="Overpass"/>
                <a:sym typeface="Overpass"/>
              </a:rPr>
              <a:t>https://getbootstrap.com/</a:t>
            </a:r>
          </a:p>
          <a:p>
            <a:pPr algn="l">
              <a:lnSpc>
                <a:spcPts val="5327"/>
              </a:lnSpc>
            </a:pPr>
            <a:r>
              <a:rPr lang="en-US" sz="2663" spc="-42">
                <a:solidFill>
                  <a:srgbClr val="3CBDFF"/>
                </a:solidFill>
                <a:latin typeface="Overpass"/>
                <a:ea typeface="Overpass"/>
                <a:cs typeface="Overpass"/>
                <a:sym typeface="Overpass"/>
              </a:rPr>
              <a:t>https://fontawesome.com/</a:t>
            </a:r>
          </a:p>
          <a:p>
            <a:pPr algn="l">
              <a:lnSpc>
                <a:spcPts val="5327"/>
              </a:lnSpc>
            </a:pPr>
            <a:r>
              <a:rPr lang="en-US" sz="2663" spc="-42">
                <a:solidFill>
                  <a:srgbClr val="3CBDFF"/>
                </a:solidFill>
                <a:latin typeface="Overpass"/>
                <a:ea typeface="Overpass"/>
                <a:cs typeface="Overpass"/>
                <a:sym typeface="Overpass"/>
              </a:rPr>
              <a:t>https://www.kaggle.com/ </a:t>
            </a:r>
          </a:p>
          <a:p>
            <a:pPr algn="l">
              <a:lnSpc>
                <a:spcPts val="5327"/>
              </a:lnSpc>
            </a:pPr>
            <a:r>
              <a:rPr lang="en-US" sz="2663" spc="-42">
                <a:solidFill>
                  <a:srgbClr val="3CBDFF"/>
                </a:solidFill>
                <a:latin typeface="Overpass"/>
                <a:ea typeface="Overpass"/>
                <a:cs typeface="Overpass"/>
                <a:sym typeface="Overpass"/>
              </a:rPr>
              <a:t>https://dribbble.com/</a:t>
            </a:r>
          </a:p>
          <a:p>
            <a:pPr algn="l">
              <a:lnSpc>
                <a:spcPts val="5327"/>
              </a:lnSpc>
            </a:pPr>
            <a:r>
              <a:rPr lang="en-US" sz="2663" spc="-42">
                <a:solidFill>
                  <a:srgbClr val="3CBDFF"/>
                </a:solidFill>
                <a:latin typeface="Overpass"/>
                <a:ea typeface="Overpass"/>
                <a:cs typeface="Overpass"/>
                <a:sym typeface="Overpass"/>
              </a:rPr>
              <a:t>https://www.pinterest.com/</a:t>
            </a:r>
          </a:p>
          <a:p>
            <a:pPr algn="l">
              <a:lnSpc>
                <a:spcPts val="5327"/>
              </a:lnSpc>
            </a:pPr>
            <a:r>
              <a:rPr lang="en-US" sz="2663" spc="-42">
                <a:solidFill>
                  <a:srgbClr val="3CBDFF"/>
                </a:solidFill>
                <a:latin typeface="Overpass"/>
                <a:ea typeface="Overpass"/>
                <a:cs typeface="Overpass"/>
                <a:sym typeface="Overpass"/>
              </a:rPr>
              <a:t>https://www.pexels.com/</a:t>
            </a:r>
          </a:p>
          <a:p>
            <a:pPr algn="l">
              <a:lnSpc>
                <a:spcPts val="5327"/>
              </a:lnSpc>
            </a:pPr>
            <a:r>
              <a:rPr lang="en-US" sz="2663" spc="-42">
                <a:solidFill>
                  <a:srgbClr val="7AC4FF"/>
                </a:solidFill>
                <a:latin typeface="Overpass"/>
                <a:ea typeface="Overpass"/>
                <a:cs typeface="Overpass"/>
                <a:sym typeface="Overpass"/>
              </a:rPr>
              <a:t>https://databasecamp.de/ki/adaboost</a:t>
            </a:r>
          </a:p>
          <a:p>
            <a:pPr algn="l">
              <a:lnSpc>
                <a:spcPts val="5327"/>
              </a:lnSpc>
            </a:pPr>
            <a:r>
              <a:rPr lang="en-US" sz="2663" spc="-42">
                <a:solidFill>
                  <a:srgbClr val="7AC4FF"/>
                </a:solidFill>
                <a:latin typeface="Overpass"/>
                <a:ea typeface="Overpass"/>
                <a:cs typeface="Overpass"/>
                <a:sym typeface="Overpass"/>
              </a:rPr>
              <a:t>https://xgboost.readthedocs.io/en/stable/</a:t>
            </a:r>
          </a:p>
          <a:p>
            <a:pPr algn="l">
              <a:lnSpc>
                <a:spcPts val="5327"/>
              </a:lnSpc>
            </a:pPr>
            <a:r>
              <a:rPr lang="en-US" sz="2663" spc="-42">
                <a:solidFill>
                  <a:srgbClr val="7AC4FF"/>
                </a:solidFill>
                <a:latin typeface="Overpass"/>
                <a:ea typeface="Overpass"/>
                <a:cs typeface="Overpass"/>
                <a:sym typeface="Overpass"/>
              </a:rPr>
              <a:t>https://scikit-learn.org/stable/modules/svm.html </a:t>
            </a:r>
          </a:p>
          <a:p>
            <a:pPr algn="l">
              <a:lnSpc>
                <a:spcPts val="5327"/>
              </a:lnSpc>
            </a:pPr>
            <a:r>
              <a:rPr lang="en-US" sz="2663" spc="-42">
                <a:solidFill>
                  <a:srgbClr val="7AC4FF"/>
                </a:solidFill>
                <a:latin typeface="Overpass"/>
                <a:ea typeface="Overpass"/>
                <a:cs typeface="Overpass"/>
                <a:sym typeface="Overpass"/>
              </a:rPr>
              <a:t>https://angular.io/docs https://docs.microsoft.com/en-us/aspnet/core/ </a:t>
            </a:r>
          </a:p>
          <a:p>
            <a:pPr algn="l">
              <a:lnSpc>
                <a:spcPts val="5327"/>
              </a:lnSpc>
            </a:pPr>
            <a:r>
              <a:rPr lang="en-US" sz="2663" spc="-42">
                <a:solidFill>
                  <a:srgbClr val="7AC4FF"/>
                </a:solidFill>
                <a:latin typeface="Overpass"/>
                <a:ea typeface="Overpass"/>
                <a:cs typeface="Overpass"/>
                <a:sym typeface="Overpass"/>
              </a:rPr>
              <a:t>https://machinelearningmastery.com/k-nearest-neighbors-for-machine-learning/</a:t>
            </a:r>
          </a:p>
          <a:p>
            <a:pPr algn="l">
              <a:lnSpc>
                <a:spcPts val="5327"/>
              </a:lnSpc>
            </a:pPr>
            <a:r>
              <a:rPr lang="en-US" sz="2663" spc="-42">
                <a:solidFill>
                  <a:srgbClr val="7AC4FF"/>
                </a:solidFill>
                <a:latin typeface="Overpass"/>
                <a:ea typeface="Overpass"/>
                <a:cs typeface="Overpass"/>
                <a:sym typeface="Overpass"/>
              </a:rPr>
              <a:t>https://towardsdatascience.com/understanding-logistic-regression-9b02c2aec102</a:t>
            </a:r>
          </a:p>
          <a:p>
            <a:pPr algn="l">
              <a:lnSpc>
                <a:spcPts val="5327"/>
              </a:lnSpc>
            </a:pPr>
            <a:r>
              <a:rPr lang="en-US" sz="2663" spc="-42">
                <a:solidFill>
                  <a:srgbClr val="7AC4FF"/>
                </a:solidFill>
                <a:latin typeface="Overpass"/>
                <a:ea typeface="Overpass"/>
                <a:cs typeface="Overpass"/>
                <a:sym typeface="Overpass"/>
              </a:rPr>
              <a:t>https://www.geeksforgeeks.org/random-forest-algorithm-in-machine-learning/</a:t>
            </a:r>
          </a:p>
          <a:p>
            <a:pPr algn="l">
              <a:lnSpc>
                <a:spcPts val="5327"/>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906962" y="3443830"/>
            <a:ext cx="9795552" cy="2487618"/>
          </a:xfrm>
          <a:prstGeom prst="rect">
            <a:avLst/>
          </a:prstGeom>
        </p:spPr>
        <p:txBody>
          <a:bodyPr anchor="t" rtlCol="false" tIns="0" lIns="0" bIns="0" rIns="0">
            <a:spAutoFit/>
          </a:bodyPr>
          <a:lstStyle/>
          <a:p>
            <a:pPr algn="just" marL="0" indent="0" lvl="0">
              <a:lnSpc>
                <a:spcPts val="20387"/>
              </a:lnSpc>
              <a:spcBef>
                <a:spcPct val="0"/>
              </a:spcBef>
            </a:pPr>
            <a:r>
              <a:rPr lang="en-US" b="true" sz="14562" i="true">
                <a:solidFill>
                  <a:srgbClr val="FFFFFF"/>
                </a:solidFill>
                <a:latin typeface="Cormorant Garamond Bold Italics"/>
                <a:ea typeface="Cormorant Garamond Bold Italics"/>
                <a:cs typeface="Cormorant Garamond Bold Italics"/>
                <a:sym typeface="Cormorant Garamond Bold Italics"/>
              </a:rPr>
              <a:t>Thank you</a:t>
            </a:r>
          </a:p>
        </p:txBody>
      </p:sp>
      <p:sp>
        <p:nvSpPr>
          <p:cNvPr name="Freeform 13" id="13"/>
          <p:cNvSpPr/>
          <p:nvPr/>
        </p:nvSpPr>
        <p:spPr>
          <a:xfrm flipH="false" flipV="false" rot="0">
            <a:off x="12830097" y="3126203"/>
            <a:ext cx="1601824" cy="1699549"/>
          </a:xfrm>
          <a:custGeom>
            <a:avLst/>
            <a:gdLst/>
            <a:ahLst/>
            <a:cxnLst/>
            <a:rect r="r" b="b" t="t" l="l"/>
            <a:pathLst>
              <a:path h="1699549" w="1601824">
                <a:moveTo>
                  <a:pt x="0" y="0"/>
                </a:moveTo>
                <a:lnTo>
                  <a:pt x="1601825" y="0"/>
                </a:lnTo>
                <a:lnTo>
                  <a:pt x="1601825" y="1699548"/>
                </a:lnTo>
                <a:lnTo>
                  <a:pt x="0" y="1699548"/>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39452" y="168027"/>
            <a:ext cx="1454646" cy="1454646"/>
          </a:xfrm>
          <a:custGeom>
            <a:avLst/>
            <a:gdLst/>
            <a:ahLst/>
            <a:cxnLst/>
            <a:rect r="r" b="b" t="t" l="l"/>
            <a:pathLst>
              <a:path h="1454646" w="1454646">
                <a:moveTo>
                  <a:pt x="0" y="0"/>
                </a:moveTo>
                <a:lnTo>
                  <a:pt x="1454646" y="0"/>
                </a:lnTo>
                <a:lnTo>
                  <a:pt x="1454646" y="1454646"/>
                </a:lnTo>
                <a:lnTo>
                  <a:pt x="0" y="145464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73130" y="1693690"/>
            <a:ext cx="6918669" cy="69186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377" y="0"/>
                  </a:moveTo>
                  <a:lnTo>
                    <a:pt x="743423" y="0"/>
                  </a:lnTo>
                  <a:cubicBezTo>
                    <a:pt x="781739" y="0"/>
                    <a:pt x="812800" y="31061"/>
                    <a:pt x="812800" y="69377"/>
                  </a:cubicBezTo>
                  <a:lnTo>
                    <a:pt x="812800" y="743423"/>
                  </a:lnTo>
                  <a:cubicBezTo>
                    <a:pt x="812800" y="781739"/>
                    <a:pt x="781739" y="812800"/>
                    <a:pt x="743423" y="812800"/>
                  </a:cubicBezTo>
                  <a:lnTo>
                    <a:pt x="69377" y="812800"/>
                  </a:lnTo>
                  <a:cubicBezTo>
                    <a:pt x="31061" y="812800"/>
                    <a:pt x="0" y="781739"/>
                    <a:pt x="0" y="743423"/>
                  </a:cubicBezTo>
                  <a:lnTo>
                    <a:pt x="0" y="69377"/>
                  </a:lnTo>
                  <a:cubicBezTo>
                    <a:pt x="0" y="31061"/>
                    <a:pt x="31061" y="0"/>
                    <a:pt x="69377" y="0"/>
                  </a:cubicBezTo>
                  <a:close/>
                </a:path>
              </a:pathLst>
            </a:custGeom>
            <a:blipFill>
              <a:blip r:embed="rId2"/>
              <a:stretch>
                <a:fillRect l="0" t="0" r="0" b="0"/>
              </a:stretch>
            </a:blipFill>
            <a:ln w="123825" cap="rnd">
              <a:solidFill>
                <a:srgbClr val="FFFFFF"/>
              </a:solidFill>
              <a:prstDash val="solid"/>
              <a:round/>
            </a:ln>
          </p:spPr>
        </p:sp>
      </p:grpSp>
      <p:sp>
        <p:nvSpPr>
          <p:cNvPr name="TextBox 7" id="7"/>
          <p:cNvSpPr txBox="true"/>
          <p:nvPr/>
        </p:nvSpPr>
        <p:spPr>
          <a:xfrm rot="0">
            <a:off x="-246720" y="1541290"/>
            <a:ext cx="10275530" cy="5872433"/>
          </a:xfrm>
          <a:prstGeom prst="rect">
            <a:avLst/>
          </a:prstGeom>
        </p:spPr>
        <p:txBody>
          <a:bodyPr anchor="t" rtlCol="false" tIns="0" lIns="0" bIns="0" rIns="0">
            <a:spAutoFit/>
          </a:bodyPr>
          <a:lstStyle/>
          <a:p>
            <a:pPr algn="just" marL="662971" indent="-331486" lvl="1">
              <a:lnSpc>
                <a:spcPts val="5220"/>
              </a:lnSpc>
              <a:buFont typeface="Arial"/>
              <a:buChar char="•"/>
            </a:pPr>
            <a:r>
              <a:rPr lang="en-US" b="true" sz="3070">
                <a:solidFill>
                  <a:srgbClr val="FFFFFF"/>
                </a:solidFill>
                <a:latin typeface="Quicksand Bold"/>
                <a:ea typeface="Quicksand Bold"/>
                <a:cs typeface="Quicksand Bold"/>
                <a:sym typeface="Quicksand Bold"/>
              </a:rPr>
              <a:t> This project is driven by the vision of empowering individuals to take control of their career journeys while helping organizations discover talent. Jobify aspires to be more than just a job board; it aims to be a reliable companion for users as they navigate the complexities of the modern job market. Through innovation and accessibility, Jobify seeks to contribute to a brighter and more connected future for the workforce.</a:t>
            </a:r>
          </a:p>
        </p:txBody>
      </p:sp>
      <p:sp>
        <p:nvSpPr>
          <p:cNvPr name="TextBox 8" id="8"/>
          <p:cNvSpPr txBox="true"/>
          <p:nvPr/>
        </p:nvSpPr>
        <p:spPr>
          <a:xfrm rot="0">
            <a:off x="1028700" y="236617"/>
            <a:ext cx="8476218"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Introduction: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923161" y="8528621"/>
            <a:ext cx="729679" cy="7296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573130" y="1693690"/>
            <a:ext cx="6918669" cy="69186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69377" y="0"/>
                  </a:moveTo>
                  <a:lnTo>
                    <a:pt x="743423" y="0"/>
                  </a:lnTo>
                  <a:cubicBezTo>
                    <a:pt x="781739" y="0"/>
                    <a:pt x="812800" y="31061"/>
                    <a:pt x="812800" y="69377"/>
                  </a:cubicBezTo>
                  <a:lnTo>
                    <a:pt x="812800" y="743423"/>
                  </a:lnTo>
                  <a:cubicBezTo>
                    <a:pt x="812800" y="781739"/>
                    <a:pt x="781739" y="812800"/>
                    <a:pt x="743423" y="812800"/>
                  </a:cubicBezTo>
                  <a:lnTo>
                    <a:pt x="69377" y="812800"/>
                  </a:lnTo>
                  <a:cubicBezTo>
                    <a:pt x="31061" y="812800"/>
                    <a:pt x="0" y="781739"/>
                    <a:pt x="0" y="743423"/>
                  </a:cubicBezTo>
                  <a:lnTo>
                    <a:pt x="0" y="69377"/>
                  </a:lnTo>
                  <a:cubicBezTo>
                    <a:pt x="0" y="31061"/>
                    <a:pt x="31061" y="0"/>
                    <a:pt x="69377" y="0"/>
                  </a:cubicBezTo>
                  <a:close/>
                </a:path>
              </a:pathLst>
            </a:custGeom>
            <a:blipFill>
              <a:blip r:embed="rId2"/>
              <a:stretch>
                <a:fillRect l="0" t="0" r="0" b="0"/>
              </a:stretch>
            </a:blipFill>
            <a:ln w="123825" cap="rnd">
              <a:solidFill>
                <a:srgbClr val="FFFFFF"/>
              </a:solidFill>
              <a:prstDash val="solid"/>
              <a:round/>
            </a:ln>
          </p:spPr>
        </p:sp>
      </p:grpSp>
      <p:sp>
        <p:nvSpPr>
          <p:cNvPr name="TextBox 7" id="7"/>
          <p:cNvSpPr txBox="true"/>
          <p:nvPr/>
        </p:nvSpPr>
        <p:spPr>
          <a:xfrm rot="0">
            <a:off x="165900" y="1415963"/>
            <a:ext cx="9615260" cy="7842337"/>
          </a:xfrm>
          <a:prstGeom prst="rect">
            <a:avLst/>
          </a:prstGeom>
        </p:spPr>
        <p:txBody>
          <a:bodyPr anchor="t" rtlCol="false" tIns="0" lIns="0" bIns="0" rIns="0">
            <a:spAutoFit/>
          </a:bodyPr>
          <a:lstStyle/>
          <a:p>
            <a:pPr algn="just" marL="661091" indent="-330545" lvl="1">
              <a:lnSpc>
                <a:spcPts val="5205"/>
              </a:lnSpc>
              <a:buFont typeface="Arial"/>
              <a:buChar char="•"/>
            </a:pPr>
            <a:r>
              <a:rPr lang="en-US" b="true" sz="3062">
                <a:solidFill>
                  <a:srgbClr val="FFFFFF"/>
                </a:solidFill>
                <a:latin typeface="Quicksand Bold"/>
                <a:ea typeface="Quicksand Bold"/>
                <a:cs typeface="Quicksand Bold"/>
                <a:sym typeface="Quicksand Bold"/>
              </a:rPr>
              <a:t>Jobify is an innovative platform designed to bridge the gap between fresh graduates, entry level professionals, and potential employers. In today’s competitive job market, many job seekers struggle to find opportunities that align with their skills and aspirations, while employers face challenges in identifying suitable talent efficiently. Jobify addresses these issues by providing a user-friendly platform equipped with advanced features to streamline the job search and recruitment process.</a:t>
            </a:r>
          </a:p>
        </p:txBody>
      </p:sp>
      <p:sp>
        <p:nvSpPr>
          <p:cNvPr name="TextBox 8" id="8"/>
          <p:cNvSpPr txBox="true"/>
          <p:nvPr/>
        </p:nvSpPr>
        <p:spPr>
          <a:xfrm rot="0">
            <a:off x="1028700" y="236617"/>
            <a:ext cx="8476218"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Introduction con.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17293116" y="558575"/>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0678"/>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923161" y="8528621"/>
            <a:ext cx="729679" cy="72967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741594" y="3918649"/>
            <a:ext cx="14517706" cy="2211577"/>
          </a:xfrm>
          <a:prstGeom prst="rect">
            <a:avLst/>
          </a:prstGeom>
        </p:spPr>
        <p:txBody>
          <a:bodyPr anchor="t" rtlCol="false" tIns="0" lIns="0" bIns="0" rIns="0">
            <a:spAutoFit/>
          </a:bodyPr>
          <a:lstStyle/>
          <a:p>
            <a:pPr algn="l" marL="0" indent="0" lvl="0">
              <a:lnSpc>
                <a:spcPts val="18187"/>
              </a:lnSpc>
              <a:spcBef>
                <a:spcPct val="0"/>
              </a:spcBef>
            </a:pPr>
            <a:r>
              <a:rPr lang="en-US" b="true" sz="12991" i="true">
                <a:solidFill>
                  <a:srgbClr val="FFFFFF"/>
                </a:solidFill>
                <a:latin typeface="Cormorant Garamond Bold Italics"/>
                <a:ea typeface="Cormorant Garamond Bold Italics"/>
                <a:cs typeface="Cormorant Garamond Bold Italics"/>
                <a:sym typeface="Cormorant Garamond Bold Italics"/>
              </a:rPr>
              <a:t> Importance of Jobify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72A"/>
        </a:solidFill>
      </p:bgPr>
    </p:bg>
    <p:spTree>
      <p:nvGrpSpPr>
        <p:cNvPr id="1" name=""/>
        <p:cNvGrpSpPr/>
        <p:nvPr/>
      </p:nvGrpSpPr>
      <p:grpSpPr>
        <a:xfrm>
          <a:off x="0" y="0"/>
          <a:ext cx="0" cy="0"/>
          <a:chOff x="0" y="0"/>
          <a:chExt cx="0" cy="0"/>
        </a:xfrm>
      </p:grpSpPr>
      <p:grpSp>
        <p:nvGrpSpPr>
          <p:cNvPr name="Group 2" id="2"/>
          <p:cNvGrpSpPr/>
          <p:nvPr/>
        </p:nvGrpSpPr>
        <p:grpSpPr>
          <a:xfrm rot="0">
            <a:off x="17293116" y="558575"/>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0678"/>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7AC4FF"/>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923161" y="8528621"/>
            <a:ext cx="729679" cy="72967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6761" y="2456695"/>
            <a:ext cx="5385764" cy="6426664"/>
            <a:chOff x="0" y="0"/>
            <a:chExt cx="1418473" cy="1692619"/>
          </a:xfrm>
        </p:grpSpPr>
        <p:sp>
          <p:nvSpPr>
            <p:cNvPr name="Freeform 12" id="12"/>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3" id="13"/>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4" id="14"/>
          <p:cNvGrpSpPr/>
          <p:nvPr/>
        </p:nvGrpSpPr>
        <p:grpSpPr>
          <a:xfrm rot="0">
            <a:off x="6451118" y="2456695"/>
            <a:ext cx="5385764" cy="6426664"/>
            <a:chOff x="0" y="0"/>
            <a:chExt cx="1418473" cy="1692619"/>
          </a:xfrm>
        </p:grpSpPr>
        <p:sp>
          <p:nvSpPr>
            <p:cNvPr name="Freeform 15" id="15"/>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name="TextBox 16" id="16"/>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grpSp>
        <p:nvGrpSpPr>
          <p:cNvPr name="Group 17" id="17"/>
          <p:cNvGrpSpPr/>
          <p:nvPr/>
        </p:nvGrpSpPr>
        <p:grpSpPr>
          <a:xfrm rot="0">
            <a:off x="12015475" y="2456695"/>
            <a:ext cx="5385764" cy="6426664"/>
            <a:chOff x="0" y="0"/>
            <a:chExt cx="1418473" cy="1692619"/>
          </a:xfrm>
        </p:grpSpPr>
        <p:sp>
          <p:nvSpPr>
            <p:cNvPr name="Freeform 18" id="18"/>
            <p:cNvSpPr/>
            <p:nvPr/>
          </p:nvSpPr>
          <p:spPr>
            <a:xfrm flipH="false" flipV="false" rot="0">
              <a:off x="0" y="0"/>
              <a:ext cx="1418473" cy="1692619"/>
            </a:xfrm>
            <a:custGeom>
              <a:avLst/>
              <a:gdLst/>
              <a:ahLst/>
              <a:cxnLst/>
              <a:rect r="r" b="b" t="t" l="l"/>
              <a:pathLst>
                <a:path h="1692619" w="1418473">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name="TextBox 19" id="19"/>
            <p:cNvSpPr txBox="true"/>
            <p:nvPr/>
          </p:nvSpPr>
          <p:spPr>
            <a:xfrm>
              <a:off x="0" y="-123825"/>
              <a:ext cx="1418473" cy="1816444"/>
            </a:xfrm>
            <a:prstGeom prst="rect">
              <a:avLst/>
            </a:prstGeom>
          </p:spPr>
          <p:txBody>
            <a:bodyPr anchor="ctr" rtlCol="false" tIns="50800" lIns="50800" bIns="50800" rIns="50800"/>
            <a:lstStyle/>
            <a:p>
              <a:pPr algn="ctr">
                <a:lnSpc>
                  <a:spcPts val="4079"/>
                </a:lnSpc>
              </a:pPr>
            </a:p>
          </p:txBody>
        </p:sp>
      </p:grpSp>
      <p:sp>
        <p:nvSpPr>
          <p:cNvPr name="TextBox 20" id="20"/>
          <p:cNvSpPr txBox="true"/>
          <p:nvPr/>
        </p:nvSpPr>
        <p:spPr>
          <a:xfrm rot="0">
            <a:off x="6593057" y="3724884"/>
            <a:ext cx="4411596" cy="4691046"/>
          </a:xfrm>
          <a:prstGeom prst="rect">
            <a:avLst/>
          </a:prstGeom>
        </p:spPr>
        <p:txBody>
          <a:bodyPr anchor="t" rtlCol="false" tIns="0" lIns="0" bIns="0" rIns="0">
            <a:spAutoFit/>
          </a:bodyPr>
          <a:lstStyle/>
          <a:p>
            <a:pPr algn="l" marL="599179" indent="-299590" lvl="1">
              <a:lnSpc>
                <a:spcPts val="4717"/>
              </a:lnSpc>
              <a:buFont typeface="Arial"/>
              <a:buChar char="•"/>
            </a:pPr>
            <a:r>
              <a:rPr lang="en-US" b="true" sz="2775">
                <a:solidFill>
                  <a:srgbClr val="000000"/>
                </a:solidFill>
                <a:latin typeface="Quicksand Bold"/>
                <a:ea typeface="Quicksand Bold"/>
                <a:cs typeface="Quicksand Bold"/>
                <a:sym typeface="Quicksand Bold"/>
              </a:rPr>
              <a:t>Focuses on the needs of fresh graduates and beginners, offering a platform that simplifies the job search process with an intuitive interface and easy navigation.</a:t>
            </a:r>
          </a:p>
        </p:txBody>
      </p:sp>
      <p:sp>
        <p:nvSpPr>
          <p:cNvPr name="TextBox 21" id="21"/>
          <p:cNvSpPr txBox="true"/>
          <p:nvPr/>
        </p:nvSpPr>
        <p:spPr>
          <a:xfrm rot="0">
            <a:off x="885825" y="3724884"/>
            <a:ext cx="5241443" cy="4166870"/>
          </a:xfrm>
          <a:prstGeom prst="rect">
            <a:avLst/>
          </a:prstGeom>
        </p:spPr>
        <p:txBody>
          <a:bodyPr anchor="t" rtlCol="false" tIns="0" lIns="0" bIns="0" rIns="0">
            <a:spAutoFit/>
          </a:bodyPr>
          <a:lstStyle/>
          <a:p>
            <a:pPr algn="l" marL="600203" indent="-300101" lvl="1">
              <a:lnSpc>
                <a:spcPts val="4726"/>
              </a:lnSpc>
              <a:buFont typeface="Arial"/>
              <a:buChar char="•"/>
            </a:pPr>
            <a:r>
              <a:rPr lang="en-US" b="true" sz="2780">
                <a:solidFill>
                  <a:srgbClr val="000000"/>
                </a:solidFill>
                <a:latin typeface="Quicksand Bold"/>
                <a:ea typeface="Quicksand Bold"/>
                <a:cs typeface="Quicksand Bold"/>
                <a:sym typeface="Quicksand Bold"/>
              </a:rPr>
              <a:t> Provides users with the tools and resources they need to be proactive in their job search, empowering them to take control of their career path.</a:t>
            </a:r>
          </a:p>
        </p:txBody>
      </p:sp>
      <p:sp>
        <p:nvSpPr>
          <p:cNvPr name="TextBox 22" id="22"/>
          <p:cNvSpPr txBox="true"/>
          <p:nvPr/>
        </p:nvSpPr>
        <p:spPr>
          <a:xfrm rot="0">
            <a:off x="1028700" y="2881774"/>
            <a:ext cx="5101887" cy="547370"/>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 Empowering Job Seekers</a:t>
            </a:r>
          </a:p>
        </p:txBody>
      </p:sp>
      <p:sp>
        <p:nvSpPr>
          <p:cNvPr name="TextBox 23" id="23"/>
          <p:cNvSpPr txBox="true"/>
          <p:nvPr/>
        </p:nvSpPr>
        <p:spPr>
          <a:xfrm rot="0">
            <a:off x="6593057" y="2881774"/>
            <a:ext cx="5101887" cy="547370"/>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0F4662"/>
                </a:solidFill>
                <a:latin typeface="Quicksand Bold"/>
                <a:ea typeface="Quicksand Bold"/>
                <a:cs typeface="Quicksand Bold"/>
                <a:sym typeface="Quicksand Bold"/>
              </a:rPr>
              <a:t> User-Centric Design</a:t>
            </a:r>
          </a:p>
        </p:txBody>
      </p:sp>
      <p:sp>
        <p:nvSpPr>
          <p:cNvPr name="TextBox 24" id="24"/>
          <p:cNvSpPr txBox="true"/>
          <p:nvPr/>
        </p:nvSpPr>
        <p:spPr>
          <a:xfrm rot="0">
            <a:off x="12015475" y="3986969"/>
            <a:ext cx="5582758" cy="4166877"/>
          </a:xfrm>
          <a:prstGeom prst="rect">
            <a:avLst/>
          </a:prstGeom>
        </p:spPr>
        <p:txBody>
          <a:bodyPr anchor="t" rtlCol="false" tIns="0" lIns="0" bIns="0" rIns="0">
            <a:spAutoFit/>
          </a:bodyPr>
          <a:lstStyle/>
          <a:p>
            <a:pPr algn="l" marL="600180" indent="-300090" lvl="1">
              <a:lnSpc>
                <a:spcPts val="4725"/>
              </a:lnSpc>
              <a:buFont typeface="Arial"/>
              <a:buChar char="•"/>
            </a:pPr>
            <a:r>
              <a:rPr lang="en-US" b="true" sz="2779">
                <a:solidFill>
                  <a:srgbClr val="000000"/>
                </a:solidFill>
                <a:latin typeface="Quicksand Bold"/>
                <a:ea typeface="Quicksand Bold"/>
                <a:cs typeface="Quicksand Bold"/>
                <a:sym typeface="Quicksand Bold"/>
              </a:rPr>
              <a:t> By offering tailored job listings, Jobify minimizes   the overwhelming feeling   of sifting through endless irrelevant job postings, making the process less stressful.</a:t>
            </a:r>
          </a:p>
        </p:txBody>
      </p:sp>
      <p:sp>
        <p:nvSpPr>
          <p:cNvPr name="TextBox 25" id="25"/>
          <p:cNvSpPr txBox="true"/>
          <p:nvPr/>
        </p:nvSpPr>
        <p:spPr>
          <a:xfrm rot="0">
            <a:off x="12303607" y="2758957"/>
            <a:ext cx="4498272" cy="109029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F4662"/>
                </a:solidFill>
                <a:latin typeface="Quicksand Bold"/>
                <a:ea typeface="Quicksand Bold"/>
                <a:cs typeface="Quicksand Bold"/>
                <a:sym typeface="Quicksand Bold"/>
              </a:rPr>
              <a:t>Reducing Job Search Frustration</a:t>
            </a:r>
          </a:p>
        </p:txBody>
      </p:sp>
      <p:sp>
        <p:nvSpPr>
          <p:cNvPr name="Freeform 26" id="26"/>
          <p:cNvSpPr/>
          <p:nvPr/>
        </p:nvSpPr>
        <p:spPr>
          <a:xfrm flipH="false" flipV="false" rot="0">
            <a:off x="434085" y="9883388"/>
            <a:ext cx="1905000" cy="283369"/>
          </a:xfrm>
          <a:custGeom>
            <a:avLst/>
            <a:gdLst/>
            <a:ahLst/>
            <a:cxnLst/>
            <a:rect r="r" b="b" t="t" l="l"/>
            <a:pathLst>
              <a:path h="283369" w="1905000">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885825" y="453800"/>
            <a:ext cx="8476218" cy="1002666"/>
          </a:xfrm>
          <a:prstGeom prst="rect">
            <a:avLst/>
          </a:prstGeom>
        </p:spPr>
        <p:txBody>
          <a:bodyPr anchor="t" rtlCol="false" tIns="0" lIns="0" bIns="0" rIns="0">
            <a:spAutoFit/>
          </a:bodyPr>
          <a:lstStyle/>
          <a:p>
            <a:pPr algn="l" marL="0" indent="0" lvl="0">
              <a:lnSpc>
                <a:spcPts val="8259"/>
              </a:lnSpc>
              <a:spcBef>
                <a:spcPct val="0"/>
              </a:spcBef>
            </a:pPr>
            <a:r>
              <a:rPr lang="en-US" b="true" sz="5899">
                <a:solidFill>
                  <a:srgbClr val="FFFFFF"/>
                </a:solidFill>
                <a:latin typeface="Canva Sans Bold"/>
                <a:ea typeface="Canva Sans Bold"/>
                <a:cs typeface="Canva Sans Bold"/>
                <a:sym typeface="Canva Sans Bold"/>
              </a:rPr>
              <a:t> </a:t>
            </a:r>
            <a:r>
              <a:rPr lang="en-US" b="true" sz="5899">
                <a:solidFill>
                  <a:srgbClr val="FFFFFF"/>
                </a:solidFill>
                <a:latin typeface="Canva Sans Bold"/>
                <a:ea typeface="Canva Sans Bold"/>
                <a:cs typeface="Canva Sans Bold"/>
                <a:sym typeface="Canva Sans Bold"/>
              </a:rPr>
              <a:t>Importance of Jobify: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DAGlGNAAdjM</dc:identifier>
  <dcterms:modified xsi:type="dcterms:W3CDTF">2011-08-01T06:04:30Z</dcterms:modified>
  <cp:revision>1</cp:revision>
  <dc:title>Blue Modern Futuristic Technology Presentation</dc:title>
</cp:coreProperties>
</file>